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67" r:id="rId2"/>
    <p:sldId id="343" r:id="rId3"/>
    <p:sldId id="339" r:id="rId4"/>
    <p:sldId id="342" r:id="rId5"/>
    <p:sldId id="341" r:id="rId6"/>
    <p:sldId id="337" r:id="rId7"/>
    <p:sldId id="311" r:id="rId8"/>
    <p:sldId id="334" r:id="rId9"/>
    <p:sldId id="340" r:id="rId10"/>
    <p:sldId id="321" r:id="rId11"/>
    <p:sldId id="348" r:id="rId12"/>
    <p:sldId id="350" r:id="rId13"/>
    <p:sldId id="349" r:id="rId14"/>
    <p:sldId id="355" r:id="rId15"/>
    <p:sldId id="357" r:id="rId16"/>
    <p:sldId id="356" r:id="rId17"/>
    <p:sldId id="358" r:id="rId18"/>
    <p:sldId id="359" r:id="rId19"/>
    <p:sldId id="364" r:id="rId20"/>
    <p:sldId id="279" r:id="rId21"/>
    <p:sldId id="294" r:id="rId22"/>
    <p:sldId id="284" r:id="rId2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333399"/>
    <a:srgbClr val="FFCC66"/>
    <a:srgbClr val="363080"/>
    <a:srgbClr val="5850A5"/>
    <a:srgbClr val="342F61"/>
    <a:srgbClr val="463F83"/>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77" autoAdjust="0"/>
  </p:normalViewPr>
  <p:slideViewPr>
    <p:cSldViewPr>
      <p:cViewPr>
        <p:scale>
          <a:sx n="80" d="100"/>
          <a:sy n="80" d="100"/>
        </p:scale>
        <p:origin x="-1068" y="14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399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en-US"/>
          </a:p>
        </p:txBody>
      </p:sp>
      <p:sp>
        <p:nvSpPr>
          <p:cNvPr id="399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399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1806162-97FF-4D36-AB21-CAE7493FC18E}" type="slidenum">
              <a:rPr lang="en-US" altLang="en-US"/>
              <a:pPr>
                <a:defRPr/>
              </a:pPr>
              <a:t>‹#›</a:t>
            </a:fld>
            <a:endParaRPr lang="en-US" altLang="en-US"/>
          </a:p>
        </p:txBody>
      </p:sp>
    </p:spTree>
    <p:extLst>
      <p:ext uri="{BB962C8B-B14F-4D97-AF65-F5344CB8AC3E}">
        <p14:creationId xmlns:p14="http://schemas.microsoft.com/office/powerpoint/2010/main" val="420329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GB" altLang="en-US"/>
          </a:p>
        </p:txBody>
      </p:sp>
      <p:sp>
        <p:nvSpPr>
          <p:cNvPr id="573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GB"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GB" altLang="en-US"/>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0BB8D93-5F13-4225-BE47-27856FDFAEF3}" type="slidenum">
              <a:rPr lang="en-GB" altLang="en-US"/>
              <a:pPr>
                <a:defRPr/>
              </a:pPr>
              <a:t>‹#›</a:t>
            </a:fld>
            <a:endParaRPr lang="en-GB" altLang="en-US"/>
          </a:p>
        </p:txBody>
      </p:sp>
    </p:spTree>
    <p:extLst>
      <p:ext uri="{BB962C8B-B14F-4D97-AF65-F5344CB8AC3E}">
        <p14:creationId xmlns:p14="http://schemas.microsoft.com/office/powerpoint/2010/main" val="3919325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DC68EC-119A-4D67-A51F-B75351B60908}" type="slidenum">
              <a:rPr lang="en-GB" altLang="en-US"/>
              <a:pPr/>
              <a:t>1</a:t>
            </a:fld>
            <a:endParaRPr lang="en-GB"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03926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58"/>
          <p:cNvSpPr>
            <a:spLocks/>
          </p:cNvSpPr>
          <p:nvPr/>
        </p:nvSpPr>
        <p:spPr bwMode="auto">
          <a:xfrm>
            <a:off x="-33338" y="-33338"/>
            <a:ext cx="9577388" cy="6818313"/>
          </a:xfrm>
          <a:custGeom>
            <a:avLst/>
            <a:gdLst>
              <a:gd name="T0" fmla="*/ 7938 w 6033"/>
              <a:gd name="T1" fmla="*/ 0 h 4295"/>
              <a:gd name="T2" fmla="*/ 9210675 w 6033"/>
              <a:gd name="T3" fmla="*/ 22225 h 4295"/>
              <a:gd name="T4" fmla="*/ 9210675 w 6033"/>
              <a:gd name="T5" fmla="*/ 6199188 h 4295"/>
              <a:gd name="T6" fmla="*/ 8042275 w 6033"/>
              <a:gd name="T7" fmla="*/ 3733800 h 4295"/>
              <a:gd name="T8" fmla="*/ 0 w 6033"/>
              <a:gd name="T9" fmla="*/ 4930775 h 4295"/>
              <a:gd name="T10" fmla="*/ 7938 w 6033"/>
              <a:gd name="T11" fmla="*/ 0 h 42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33" h="4295">
                <a:moveTo>
                  <a:pt x="5" y="0"/>
                </a:moveTo>
                <a:lnTo>
                  <a:pt x="5802" y="14"/>
                </a:lnTo>
                <a:lnTo>
                  <a:pt x="5802" y="3905"/>
                </a:lnTo>
                <a:cubicBezTo>
                  <a:pt x="5679" y="4295"/>
                  <a:pt x="6033" y="2484"/>
                  <a:pt x="5066" y="2352"/>
                </a:cubicBezTo>
                <a:cubicBezTo>
                  <a:pt x="4099" y="2221"/>
                  <a:pt x="843" y="3497"/>
                  <a:pt x="0" y="3106"/>
                </a:cubicBezTo>
                <a:lnTo>
                  <a:pt x="5" y="0"/>
                </a:lnTo>
                <a:close/>
              </a:path>
            </a:pathLst>
          </a:custGeom>
          <a:solidFill>
            <a:schemeClr val="accent1"/>
          </a:solidFill>
          <a:ln w="9525">
            <a:solidFill>
              <a:schemeClr val="accent1"/>
            </a:solidFill>
            <a:round/>
            <a:headEnd/>
            <a:tailEnd/>
          </a:ln>
          <a:effectLst>
            <a:outerShdw dist="88900" dir="5400000" algn="ctr" rotWithShape="0">
              <a:schemeClr val="bg2"/>
            </a:outerShdw>
          </a:effectLst>
        </p:spPr>
        <p:txBody>
          <a:bodyPr/>
          <a:lstStyle/>
          <a:p>
            <a:endParaRPr lang="en-GB"/>
          </a:p>
        </p:txBody>
      </p:sp>
      <p:grpSp>
        <p:nvGrpSpPr>
          <p:cNvPr id="5" name="Group 93"/>
          <p:cNvGrpSpPr>
            <a:grpSpLocks/>
          </p:cNvGrpSpPr>
          <p:nvPr/>
        </p:nvGrpSpPr>
        <p:grpSpPr bwMode="auto">
          <a:xfrm>
            <a:off x="6076950" y="152400"/>
            <a:ext cx="2846388" cy="3313113"/>
            <a:chOff x="3107" y="1003"/>
            <a:chExt cx="2495" cy="2903"/>
          </a:xfrm>
        </p:grpSpPr>
        <p:grpSp>
          <p:nvGrpSpPr>
            <p:cNvPr id="6" name="Group 84"/>
            <p:cNvGrpSpPr>
              <a:grpSpLocks/>
            </p:cNvGrpSpPr>
            <p:nvPr userDrawn="1"/>
          </p:nvGrpSpPr>
          <p:grpSpPr bwMode="auto">
            <a:xfrm>
              <a:off x="3107" y="2001"/>
              <a:ext cx="1905" cy="1905"/>
              <a:chOff x="1655" y="3067"/>
              <a:chExt cx="975" cy="975"/>
            </a:xfrm>
          </p:grpSpPr>
          <p:sp>
            <p:nvSpPr>
              <p:cNvPr id="13" name="AutoShape 85"/>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4" name="AutoShape 86"/>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7" name="Group 87"/>
            <p:cNvGrpSpPr>
              <a:grpSpLocks/>
            </p:cNvGrpSpPr>
            <p:nvPr userDrawn="1"/>
          </p:nvGrpSpPr>
          <p:grpSpPr bwMode="auto">
            <a:xfrm>
              <a:off x="4921" y="2228"/>
              <a:ext cx="567" cy="567"/>
              <a:chOff x="1655" y="3067"/>
              <a:chExt cx="975" cy="975"/>
            </a:xfrm>
          </p:grpSpPr>
          <p:sp>
            <p:nvSpPr>
              <p:cNvPr id="11" name="AutoShape 88"/>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2" name="AutoShape 89"/>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8" name="Group 90"/>
            <p:cNvGrpSpPr>
              <a:grpSpLocks/>
            </p:cNvGrpSpPr>
            <p:nvPr userDrawn="1"/>
          </p:nvGrpSpPr>
          <p:grpSpPr bwMode="auto">
            <a:xfrm>
              <a:off x="4309" y="1003"/>
              <a:ext cx="1293" cy="1293"/>
              <a:chOff x="1655" y="3067"/>
              <a:chExt cx="975" cy="975"/>
            </a:xfrm>
          </p:grpSpPr>
          <p:sp>
            <p:nvSpPr>
              <p:cNvPr id="9" name="AutoShape 91"/>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 name="AutoShape 92"/>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sp>
        <p:nvSpPr>
          <p:cNvPr id="4102" name="Rectangle 6"/>
          <p:cNvSpPr>
            <a:spLocks noGrp="1" noChangeArrowheads="1"/>
          </p:cNvSpPr>
          <p:nvPr>
            <p:ph type="ctrTitle"/>
          </p:nvPr>
        </p:nvSpPr>
        <p:spPr>
          <a:xfrm>
            <a:off x="792163" y="1881188"/>
            <a:ext cx="5580062" cy="1655762"/>
          </a:xfrm>
        </p:spPr>
        <p:txBody>
          <a:bodyPr/>
          <a:lstStyle>
            <a:lvl1pPr>
              <a:defRPr/>
            </a:lvl1pPr>
          </a:lstStyle>
          <a:p>
            <a:pPr lvl="0"/>
            <a:r>
              <a:rPr lang="en-US" altLang="en-US" noProof="0" smtClean="0"/>
              <a:t>Click to edit Master title style</a:t>
            </a:r>
          </a:p>
        </p:txBody>
      </p:sp>
      <p:sp>
        <p:nvSpPr>
          <p:cNvPr id="4103" name="Rectangle 7"/>
          <p:cNvSpPr>
            <a:spLocks noGrp="1" noChangeArrowheads="1"/>
          </p:cNvSpPr>
          <p:nvPr>
            <p:ph type="subTitle" idx="1"/>
          </p:nvPr>
        </p:nvSpPr>
        <p:spPr>
          <a:xfrm>
            <a:off x="4500563" y="4689475"/>
            <a:ext cx="4319587" cy="13557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0" indent="0">
              <a:buFontTx/>
              <a:buNone/>
              <a:defRPr sz="2000"/>
            </a:lvl1pPr>
          </a:lstStyle>
          <a:p>
            <a:pPr lvl="0"/>
            <a:r>
              <a:rPr lang="en-US" altLang="en-US" noProof="0" smtClean="0"/>
              <a:t>Click to edit Master subtitle style</a:t>
            </a:r>
          </a:p>
        </p:txBody>
      </p:sp>
      <p:sp>
        <p:nvSpPr>
          <p:cNvPr id="15" name="Rectangle 11"/>
          <p:cNvSpPr>
            <a:spLocks noGrp="1" noChangeArrowheads="1"/>
          </p:cNvSpPr>
          <p:nvPr>
            <p:ph type="dt" sz="half" idx="10"/>
          </p:nvPr>
        </p:nvSpPr>
        <p:spPr>
          <a:xfrm>
            <a:off x="457200" y="6605588"/>
            <a:ext cx="2133600" cy="279400"/>
          </a:xfrm>
        </p:spPr>
        <p:txBody>
          <a:bodyPr/>
          <a:lstStyle>
            <a:lvl1pPr>
              <a:defRPr smtClean="0"/>
            </a:lvl1pPr>
          </a:lstStyle>
          <a:p>
            <a:pPr>
              <a:defRPr/>
            </a:pPr>
            <a:endParaRPr lang="en-US" altLang="en-US"/>
          </a:p>
        </p:txBody>
      </p:sp>
      <p:sp>
        <p:nvSpPr>
          <p:cNvPr id="16" name="Rectangle 12"/>
          <p:cNvSpPr>
            <a:spLocks noGrp="1" noChangeArrowheads="1"/>
          </p:cNvSpPr>
          <p:nvPr>
            <p:ph type="ftr" sz="quarter" idx="11"/>
          </p:nvPr>
        </p:nvSpPr>
        <p:spPr bwMode="auto">
          <a:xfrm>
            <a:off x="3124200" y="6605588"/>
            <a:ext cx="2895600" cy="279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7" name="Rectangle 13"/>
          <p:cNvSpPr>
            <a:spLocks noGrp="1" noChangeArrowheads="1"/>
          </p:cNvSpPr>
          <p:nvPr>
            <p:ph type="sldNum" sz="quarter" idx="12"/>
          </p:nvPr>
        </p:nvSpPr>
        <p:spPr>
          <a:xfrm>
            <a:off x="6877050" y="6605588"/>
            <a:ext cx="2133600" cy="279400"/>
          </a:xfrm>
        </p:spPr>
        <p:txBody>
          <a:bodyPr/>
          <a:lstStyle>
            <a:lvl1pPr>
              <a:defRPr smtClean="0"/>
            </a:lvl1pPr>
          </a:lstStyle>
          <a:p>
            <a:pPr>
              <a:defRPr/>
            </a:pPr>
            <a:fld id="{344C79CE-829D-49EA-9002-D6F3E21A1F03}" type="slidenum">
              <a:rPr lang="en-US" altLang="en-US"/>
              <a:pPr>
                <a:defRPr/>
              </a:pPr>
              <a:t>‹#›</a:t>
            </a:fld>
            <a:endParaRPr lang="en-US" altLang="en-US"/>
          </a:p>
        </p:txBody>
      </p:sp>
    </p:spTree>
    <p:extLst>
      <p:ext uri="{BB962C8B-B14F-4D97-AF65-F5344CB8AC3E}">
        <p14:creationId xmlns:p14="http://schemas.microsoft.com/office/powerpoint/2010/main" val="578918947"/>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957C98C3-23EE-4460-A84B-26B71B4E4F66}" type="slidenum">
              <a:rPr lang="en-US" altLang="en-US"/>
              <a:pPr>
                <a:defRPr/>
              </a:pPr>
              <a:t>‹#›</a:t>
            </a:fld>
            <a:endParaRPr lang="en-US" altLang="en-US"/>
          </a:p>
        </p:txBody>
      </p:sp>
    </p:spTree>
    <p:extLst>
      <p:ext uri="{BB962C8B-B14F-4D97-AF65-F5344CB8AC3E}">
        <p14:creationId xmlns:p14="http://schemas.microsoft.com/office/powerpoint/2010/main" val="411970500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188913"/>
            <a:ext cx="2071688" cy="54371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88913"/>
            <a:ext cx="6067425" cy="5437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159C17ED-E06D-4FF9-B632-4B43FE4E80A1}" type="slidenum">
              <a:rPr lang="en-US" altLang="en-US"/>
              <a:pPr>
                <a:defRPr/>
              </a:pPr>
              <a:t>‹#›</a:t>
            </a:fld>
            <a:endParaRPr lang="en-US" altLang="en-US"/>
          </a:p>
        </p:txBody>
      </p:sp>
    </p:spTree>
    <p:extLst>
      <p:ext uri="{BB962C8B-B14F-4D97-AF65-F5344CB8AC3E}">
        <p14:creationId xmlns:p14="http://schemas.microsoft.com/office/powerpoint/2010/main" val="1962342734"/>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916113"/>
            <a:ext cx="8291513" cy="3709987"/>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1EADE39-D4B6-48B0-89FA-06BC594C0324}" type="slidenum">
              <a:rPr lang="en-US" altLang="en-US"/>
              <a:pPr>
                <a:defRPr/>
              </a:pPr>
              <a:t>‹#›</a:t>
            </a:fld>
            <a:endParaRPr lang="en-US" altLang="en-US"/>
          </a:p>
        </p:txBody>
      </p:sp>
    </p:spTree>
    <p:extLst>
      <p:ext uri="{BB962C8B-B14F-4D97-AF65-F5344CB8AC3E}">
        <p14:creationId xmlns:p14="http://schemas.microsoft.com/office/powerpoint/2010/main" val="3164708708"/>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916113"/>
            <a:ext cx="8291513" cy="3709987"/>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7275BBEA-F95F-4B59-9595-EFCE77FAA266}" type="slidenum">
              <a:rPr lang="en-US" altLang="en-US"/>
              <a:pPr>
                <a:defRPr/>
              </a:pPr>
              <a:t>‹#›</a:t>
            </a:fld>
            <a:endParaRPr lang="en-US" altLang="en-US"/>
          </a:p>
        </p:txBody>
      </p:sp>
    </p:spTree>
    <p:extLst>
      <p:ext uri="{BB962C8B-B14F-4D97-AF65-F5344CB8AC3E}">
        <p14:creationId xmlns:p14="http://schemas.microsoft.com/office/powerpoint/2010/main" val="2863186793"/>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916113"/>
            <a:ext cx="4068763"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8363" y="1916113"/>
            <a:ext cx="4070350"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832D4B42-94E6-4755-97CC-E880542A0C3A}" type="slidenum">
              <a:rPr lang="en-US" altLang="en-US"/>
              <a:pPr>
                <a:defRPr/>
              </a:pPr>
              <a:t>‹#›</a:t>
            </a:fld>
            <a:endParaRPr lang="en-US" altLang="en-US"/>
          </a:p>
        </p:txBody>
      </p:sp>
    </p:spTree>
    <p:extLst>
      <p:ext uri="{BB962C8B-B14F-4D97-AF65-F5344CB8AC3E}">
        <p14:creationId xmlns:p14="http://schemas.microsoft.com/office/powerpoint/2010/main" val="409366244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A5F6F606-55ED-4A14-A715-3B57B184BDDC}" type="slidenum">
              <a:rPr lang="en-US" altLang="en-US"/>
              <a:pPr>
                <a:defRPr/>
              </a:pPr>
              <a:t>‹#›</a:t>
            </a:fld>
            <a:endParaRPr lang="en-US" altLang="en-US"/>
          </a:p>
        </p:txBody>
      </p:sp>
    </p:spTree>
    <p:extLst>
      <p:ext uri="{BB962C8B-B14F-4D97-AF65-F5344CB8AC3E}">
        <p14:creationId xmlns:p14="http://schemas.microsoft.com/office/powerpoint/2010/main" val="20546042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6D01538-7E94-416C-A4FF-BE09BE1A880F}" type="slidenum">
              <a:rPr lang="en-US" altLang="en-US"/>
              <a:pPr>
                <a:defRPr/>
              </a:pPr>
              <a:t>‹#›</a:t>
            </a:fld>
            <a:endParaRPr lang="en-US" altLang="en-US"/>
          </a:p>
        </p:txBody>
      </p:sp>
    </p:spTree>
    <p:extLst>
      <p:ext uri="{BB962C8B-B14F-4D97-AF65-F5344CB8AC3E}">
        <p14:creationId xmlns:p14="http://schemas.microsoft.com/office/powerpoint/2010/main" val="97270392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916113"/>
            <a:ext cx="4068763"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8363" y="1916113"/>
            <a:ext cx="4070350"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6D14D284-FC78-44B7-A08D-3B40FC26FF6D}" type="slidenum">
              <a:rPr lang="en-US" altLang="en-US"/>
              <a:pPr>
                <a:defRPr/>
              </a:pPr>
              <a:t>‹#›</a:t>
            </a:fld>
            <a:endParaRPr lang="en-US" altLang="en-US"/>
          </a:p>
        </p:txBody>
      </p:sp>
    </p:spTree>
    <p:extLst>
      <p:ext uri="{BB962C8B-B14F-4D97-AF65-F5344CB8AC3E}">
        <p14:creationId xmlns:p14="http://schemas.microsoft.com/office/powerpoint/2010/main" val="1737462665"/>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9B3FC537-9739-4CF9-943D-E4BEF7FF9793}" type="slidenum">
              <a:rPr lang="en-US" altLang="en-US"/>
              <a:pPr>
                <a:defRPr/>
              </a:pPr>
              <a:t>‹#›</a:t>
            </a:fld>
            <a:endParaRPr lang="en-US" altLang="en-US"/>
          </a:p>
        </p:txBody>
      </p:sp>
    </p:spTree>
    <p:extLst>
      <p:ext uri="{BB962C8B-B14F-4D97-AF65-F5344CB8AC3E}">
        <p14:creationId xmlns:p14="http://schemas.microsoft.com/office/powerpoint/2010/main" val="3458436439"/>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CC1F3133-3629-4F73-82FF-63ADCCB67B90}" type="slidenum">
              <a:rPr lang="en-US" altLang="en-US"/>
              <a:pPr>
                <a:defRPr/>
              </a:pPr>
              <a:t>‹#›</a:t>
            </a:fld>
            <a:endParaRPr lang="en-US" altLang="en-US"/>
          </a:p>
        </p:txBody>
      </p:sp>
    </p:spTree>
    <p:extLst>
      <p:ext uri="{BB962C8B-B14F-4D97-AF65-F5344CB8AC3E}">
        <p14:creationId xmlns:p14="http://schemas.microsoft.com/office/powerpoint/2010/main" val="54833727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C1E6FC25-BCFA-42B0-B523-9385C81A03D5}" type="slidenum">
              <a:rPr lang="en-US" altLang="en-US"/>
              <a:pPr>
                <a:defRPr/>
              </a:pPr>
              <a:t>‹#›</a:t>
            </a:fld>
            <a:endParaRPr lang="en-US" altLang="en-US"/>
          </a:p>
        </p:txBody>
      </p:sp>
    </p:spTree>
    <p:extLst>
      <p:ext uri="{BB962C8B-B14F-4D97-AF65-F5344CB8AC3E}">
        <p14:creationId xmlns:p14="http://schemas.microsoft.com/office/powerpoint/2010/main" val="276163539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CBAF26BC-7C50-45A4-9407-C7C893B006E5}" type="slidenum">
              <a:rPr lang="en-US" altLang="en-US"/>
              <a:pPr>
                <a:defRPr/>
              </a:pPr>
              <a:t>‹#›</a:t>
            </a:fld>
            <a:endParaRPr lang="en-US" altLang="en-US"/>
          </a:p>
        </p:txBody>
      </p:sp>
    </p:spTree>
    <p:extLst>
      <p:ext uri="{BB962C8B-B14F-4D97-AF65-F5344CB8AC3E}">
        <p14:creationId xmlns:p14="http://schemas.microsoft.com/office/powerpoint/2010/main" val="349359183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05BFC44E-D56E-4FB9-A9CC-E39F706F5929}" type="slidenum">
              <a:rPr lang="en-US" altLang="en-US"/>
              <a:pPr>
                <a:defRPr/>
              </a:pPr>
              <a:t>‹#›</a:t>
            </a:fld>
            <a:endParaRPr lang="en-US" altLang="en-US"/>
          </a:p>
        </p:txBody>
      </p:sp>
    </p:spTree>
    <p:extLst>
      <p:ext uri="{BB962C8B-B14F-4D97-AF65-F5344CB8AC3E}">
        <p14:creationId xmlns:p14="http://schemas.microsoft.com/office/powerpoint/2010/main" val="4238357065"/>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112"/>
          <p:cNvSpPr>
            <a:spLocks/>
          </p:cNvSpPr>
          <p:nvPr/>
        </p:nvSpPr>
        <p:spPr bwMode="auto">
          <a:xfrm>
            <a:off x="-17463" y="6223000"/>
            <a:ext cx="9172576" cy="661988"/>
          </a:xfrm>
          <a:custGeom>
            <a:avLst/>
            <a:gdLst>
              <a:gd name="T0" fmla="*/ 9161463 w 5778"/>
              <a:gd name="T1" fmla="*/ 639763 h 417"/>
              <a:gd name="T2" fmla="*/ 6350 w 5778"/>
              <a:gd name="T3" fmla="*/ 661988 h 417"/>
              <a:gd name="T4" fmla="*/ 0 w 5778"/>
              <a:gd name="T5" fmla="*/ 38100 h 417"/>
              <a:gd name="T6" fmla="*/ 3521075 w 5778"/>
              <a:gd name="T7" fmla="*/ 431800 h 417"/>
              <a:gd name="T8" fmla="*/ 9172576 w 5778"/>
              <a:gd name="T9" fmla="*/ 144463 h 417"/>
              <a:gd name="T10" fmla="*/ 9161463 w 5778"/>
              <a:gd name="T11" fmla="*/ 639763 h 4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78" h="417">
                <a:moveTo>
                  <a:pt x="5771" y="403"/>
                </a:moveTo>
                <a:lnTo>
                  <a:pt x="4" y="417"/>
                </a:lnTo>
                <a:lnTo>
                  <a:pt x="0" y="24"/>
                </a:lnTo>
                <a:cubicBezTo>
                  <a:pt x="369" y="0"/>
                  <a:pt x="1255" y="261"/>
                  <a:pt x="2218" y="272"/>
                </a:cubicBezTo>
                <a:cubicBezTo>
                  <a:pt x="3181" y="283"/>
                  <a:pt x="5186" y="69"/>
                  <a:pt x="5778" y="91"/>
                </a:cubicBezTo>
                <a:lnTo>
                  <a:pt x="5771" y="403"/>
                </a:lnTo>
                <a:close/>
              </a:path>
            </a:pathLst>
          </a:cu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88900" dir="5400000" algn="ctr" rotWithShape="0">
                    <a:schemeClr val="bg2"/>
                  </a:outerShdw>
                </a:effectLst>
              </a14:hiddenEffects>
            </a:ext>
          </a:extLst>
        </p:spPr>
        <p:txBody>
          <a:bodyPr/>
          <a:lstStyle/>
          <a:p>
            <a:endParaRPr lang="en-GB"/>
          </a:p>
        </p:txBody>
      </p:sp>
      <p:sp>
        <p:nvSpPr>
          <p:cNvPr id="1027" name="Freeform 111"/>
          <p:cNvSpPr>
            <a:spLocks/>
          </p:cNvSpPr>
          <p:nvPr/>
        </p:nvSpPr>
        <p:spPr bwMode="auto">
          <a:xfrm>
            <a:off x="-33338" y="-44450"/>
            <a:ext cx="9580563" cy="2173288"/>
          </a:xfrm>
          <a:custGeom>
            <a:avLst/>
            <a:gdLst>
              <a:gd name="T0" fmla="*/ 7938 w 6035"/>
              <a:gd name="T1" fmla="*/ 11113 h 1369"/>
              <a:gd name="T2" fmla="*/ 9232900 w 6035"/>
              <a:gd name="T3" fmla="*/ 0 h 1369"/>
              <a:gd name="T4" fmla="*/ 9232900 w 6035"/>
              <a:gd name="T5" fmla="*/ 1982788 h 1369"/>
              <a:gd name="T6" fmla="*/ 8042275 w 6035"/>
              <a:gd name="T7" fmla="*/ 1146175 h 1369"/>
              <a:gd name="T8" fmla="*/ 0 w 6035"/>
              <a:gd name="T9" fmla="*/ 1509713 h 1369"/>
              <a:gd name="T10" fmla="*/ 7938 w 6035"/>
              <a:gd name="T11" fmla="*/ 11113 h 13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35" h="1369">
                <a:moveTo>
                  <a:pt x="5" y="7"/>
                </a:moveTo>
                <a:lnTo>
                  <a:pt x="5816" y="0"/>
                </a:lnTo>
                <a:lnTo>
                  <a:pt x="5816" y="1249"/>
                </a:lnTo>
                <a:cubicBezTo>
                  <a:pt x="5691" y="1369"/>
                  <a:pt x="6035" y="772"/>
                  <a:pt x="5066" y="722"/>
                </a:cubicBezTo>
                <a:cubicBezTo>
                  <a:pt x="4097" y="672"/>
                  <a:pt x="843" y="1070"/>
                  <a:pt x="0" y="951"/>
                </a:cubicBezTo>
                <a:lnTo>
                  <a:pt x="5" y="7"/>
                </a:lnTo>
                <a:close/>
              </a:path>
            </a:pathLst>
          </a:custGeom>
          <a:solidFill>
            <a:schemeClr val="accent1"/>
          </a:solidFill>
          <a:ln w="9525">
            <a:solidFill>
              <a:schemeClr val="accent1"/>
            </a:solidFill>
            <a:round/>
            <a:headEnd/>
            <a:tailEnd/>
          </a:ln>
          <a:effectLst>
            <a:outerShdw dist="88900" dir="5400000" algn="ctr" rotWithShape="0">
              <a:schemeClr val="bg2"/>
            </a:outerShdw>
          </a:effectLst>
        </p:spPr>
        <p:txBody>
          <a:bodyPr/>
          <a:lstStyle/>
          <a:p>
            <a:endParaRPr lang="en-GB"/>
          </a:p>
        </p:txBody>
      </p:sp>
      <p:sp>
        <p:nvSpPr>
          <p:cNvPr id="1028" name="Rectangle 2"/>
          <p:cNvSpPr>
            <a:spLocks noGrp="1" noChangeArrowheads="1"/>
          </p:cNvSpPr>
          <p:nvPr>
            <p:ph type="title"/>
          </p:nvPr>
        </p:nvSpPr>
        <p:spPr bwMode="auto">
          <a:xfrm>
            <a:off x="457200" y="188913"/>
            <a:ext cx="8110538"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 name="Rectangle 4"/>
          <p:cNvSpPr>
            <a:spLocks noGrp="1" noChangeArrowheads="1"/>
          </p:cNvSpPr>
          <p:nvPr>
            <p:ph type="dt" sz="half" idx="2"/>
          </p:nvPr>
        </p:nvSpPr>
        <p:spPr bwMode="auto">
          <a:xfrm>
            <a:off x="277813" y="64976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794500" y="64976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48FEA3D-961F-419C-94EA-34DB94B136E6}" type="slidenum">
              <a:rPr lang="en-US" altLang="en-US"/>
              <a:pPr>
                <a:defRPr/>
              </a:pPr>
              <a:t>‹#›</a:t>
            </a:fld>
            <a:endParaRPr lang="en-US" altLang="en-US"/>
          </a:p>
        </p:txBody>
      </p:sp>
      <p:grpSp>
        <p:nvGrpSpPr>
          <p:cNvPr id="1031" name="Group 122"/>
          <p:cNvGrpSpPr>
            <a:grpSpLocks/>
          </p:cNvGrpSpPr>
          <p:nvPr/>
        </p:nvGrpSpPr>
        <p:grpSpPr bwMode="auto">
          <a:xfrm>
            <a:off x="7696200" y="5192713"/>
            <a:ext cx="1236663" cy="1439862"/>
            <a:chOff x="3107" y="1003"/>
            <a:chExt cx="2495" cy="2903"/>
          </a:xfrm>
        </p:grpSpPr>
        <p:grpSp>
          <p:nvGrpSpPr>
            <p:cNvPr id="1033" name="Group 113"/>
            <p:cNvGrpSpPr>
              <a:grpSpLocks/>
            </p:cNvGrpSpPr>
            <p:nvPr userDrawn="1"/>
          </p:nvGrpSpPr>
          <p:grpSpPr bwMode="auto">
            <a:xfrm>
              <a:off x="3107" y="2001"/>
              <a:ext cx="1905" cy="1905"/>
              <a:chOff x="1655" y="3067"/>
              <a:chExt cx="975" cy="975"/>
            </a:xfrm>
          </p:grpSpPr>
          <p:sp>
            <p:nvSpPr>
              <p:cNvPr id="1040" name="AutoShape 114"/>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41" name="AutoShape 115"/>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1034" name="Group 116"/>
            <p:cNvGrpSpPr>
              <a:grpSpLocks/>
            </p:cNvGrpSpPr>
            <p:nvPr userDrawn="1"/>
          </p:nvGrpSpPr>
          <p:grpSpPr bwMode="auto">
            <a:xfrm>
              <a:off x="4921" y="2228"/>
              <a:ext cx="567" cy="567"/>
              <a:chOff x="1655" y="3067"/>
              <a:chExt cx="975" cy="975"/>
            </a:xfrm>
          </p:grpSpPr>
          <p:sp>
            <p:nvSpPr>
              <p:cNvPr id="1038" name="AutoShape 117"/>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39" name="AutoShape 118"/>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619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1035" name="Group 119"/>
            <p:cNvGrpSpPr>
              <a:grpSpLocks/>
            </p:cNvGrpSpPr>
            <p:nvPr userDrawn="1"/>
          </p:nvGrpSpPr>
          <p:grpSpPr bwMode="auto">
            <a:xfrm>
              <a:off x="4309" y="1003"/>
              <a:ext cx="1293" cy="1293"/>
              <a:chOff x="1655" y="3067"/>
              <a:chExt cx="975" cy="975"/>
            </a:xfrm>
          </p:grpSpPr>
          <p:sp>
            <p:nvSpPr>
              <p:cNvPr id="1036" name="AutoShape 120"/>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37" name="AutoShape 121"/>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sp>
        <p:nvSpPr>
          <p:cNvPr id="1032" name="AutoShape 3"/>
          <p:cNvSpPr>
            <a:spLocks noGrp="1" noChangeArrowheads="1"/>
          </p:cNvSpPr>
          <p:nvPr>
            <p:ph type="body" idx="1"/>
          </p:nvPr>
        </p:nvSpPr>
        <p:spPr bwMode="auto">
          <a:xfrm>
            <a:off x="457200" y="1916113"/>
            <a:ext cx="8291513" cy="3709987"/>
          </a:xfrm>
          <a:prstGeom prst="roundRect">
            <a:avLst>
              <a:gd name="adj" fmla="val 16667"/>
            </a:avLst>
          </a:prstGeom>
          <a:solidFill>
            <a:schemeClr val="accent1">
              <a:alpha val="30196"/>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77"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ransition>
    <p:wipe dir="r"/>
  </p:transition>
  <p:timing>
    <p:tnLst>
      <p:par>
        <p:cTn id="1" dur="indefinite" restart="never" nodeType="tmRoot"/>
      </p:par>
    </p:tnLst>
  </p:timing>
  <p:txStyles>
    <p:titleStyle>
      <a:lvl1pPr algn="l" rtl="0" eaLnBrk="0" fontAlgn="base" hangingPunct="0">
        <a:spcBef>
          <a:spcPct val="0"/>
        </a:spcBef>
        <a:spcAft>
          <a:spcPct val="0"/>
        </a:spcAft>
        <a:defRPr sz="3600" kern="12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algn="ctr" rtl="1" eaLnBrk="1" hangingPunct="1"/>
            <a:r>
              <a:rPr lang="fa-IR" altLang="en-US" sz="2400" dirty="0" smtClean="0">
                <a:cs typeface="B Koodak" pitchFamily="2" charset="-78"/>
              </a:rPr>
              <a:t>گزارش عملکرد کارشناس هماهنگ کننده ایمنی بیمار</a:t>
            </a:r>
            <a:br>
              <a:rPr lang="fa-IR" altLang="en-US" sz="2400" dirty="0" smtClean="0">
                <a:cs typeface="B Koodak" pitchFamily="2" charset="-78"/>
              </a:rPr>
            </a:br>
            <a:r>
              <a:rPr lang="fa-IR" altLang="en-US" sz="2400" dirty="0" smtClean="0">
                <a:cs typeface="B Koodak" pitchFamily="2" charset="-78"/>
              </a:rPr>
              <a:t>بیمارستان شهید بهشتی بندر انزلی</a:t>
            </a:r>
            <a:br>
              <a:rPr lang="fa-IR" altLang="en-US" sz="2400" dirty="0" smtClean="0">
                <a:cs typeface="B Koodak" pitchFamily="2" charset="-78"/>
              </a:rPr>
            </a:br>
            <a:r>
              <a:rPr lang="fa-IR" altLang="en-US" sz="2400" dirty="0" smtClean="0">
                <a:cs typeface="B Koodak" pitchFamily="2" charset="-78"/>
              </a:rPr>
              <a:t>سه ماهه سوم 1403</a:t>
            </a:r>
            <a:endParaRPr lang="en-US" altLang="en-US" sz="2400" dirty="0" smtClean="0">
              <a:cs typeface="B Koodak" pitchFamily="2" charset="-78"/>
            </a:endParaRPr>
          </a:p>
        </p:txBody>
      </p:sp>
      <p:sp>
        <p:nvSpPr>
          <p:cNvPr id="5123" name="Rectangle 3"/>
          <p:cNvSpPr>
            <a:spLocks noGrp="1" noChangeArrowheads="1"/>
          </p:cNvSpPr>
          <p:nvPr>
            <p:ph type="subTitle" idx="1"/>
          </p:nvPr>
        </p:nvSpPr>
        <p:spPr>
          <a:xfrm>
            <a:off x="395536" y="4941168"/>
            <a:ext cx="4319587" cy="1355725"/>
          </a:xfrm>
          <a:noFill/>
        </p:spPr>
        <p:txBody>
          <a:bodyPr/>
          <a:lstStyle/>
          <a:p>
            <a:pPr algn="ctr" eaLnBrk="1" hangingPunct="1"/>
            <a:r>
              <a:rPr lang="fa-IR" altLang="en-US" dirty="0" smtClean="0">
                <a:cs typeface="B Koodak" pitchFamily="2" charset="-78"/>
              </a:rPr>
              <a:t>طلعت غلامین</a:t>
            </a:r>
          </a:p>
          <a:p>
            <a:pPr algn="ctr" eaLnBrk="1" hangingPunct="1"/>
            <a:r>
              <a:rPr lang="fa-IR" altLang="en-US" dirty="0" smtClean="0">
                <a:cs typeface="B Koodak" pitchFamily="2" charset="-78"/>
              </a:rPr>
              <a:t>مرکز شهید بهشتی بندر انزلی</a:t>
            </a:r>
          </a:p>
          <a:p>
            <a:pPr algn="ctr" eaLnBrk="1" hangingPunct="1"/>
            <a:r>
              <a:rPr lang="fa-IR" altLang="en-US" dirty="0" smtClean="0">
                <a:cs typeface="B Koodak" pitchFamily="2" charset="-78"/>
              </a:rPr>
              <a:t>دی1403</a:t>
            </a:r>
          </a:p>
          <a:p>
            <a:pPr algn="ctr" eaLnBrk="1" hangingPunct="1"/>
            <a:endParaRPr lang="fa-IR" altLang="en-US" dirty="0" smtClean="0">
              <a:cs typeface="B Koodak" pitchFamily="2" charset="-78"/>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59632" y="476672"/>
            <a:ext cx="5688632" cy="584775"/>
          </a:xfrm>
          <a:prstGeom prst="rect">
            <a:avLst/>
          </a:prstGeom>
          <a:noFill/>
        </p:spPr>
        <p:txBody>
          <a:bodyPr wrap="square" rtlCol="0">
            <a:spAutoFit/>
          </a:bodyPr>
          <a:lstStyle/>
          <a:p>
            <a:r>
              <a:rPr lang="fa-IR" sz="3200" b="1" dirty="0" smtClean="0">
                <a:cs typeface="B Koodak" pitchFamily="2" charset="-78"/>
              </a:rPr>
              <a:t>به نام پرودگار بخشاینده مهربان </a:t>
            </a:r>
            <a:endParaRPr lang="en-US" sz="3200" b="1" dirty="0">
              <a:cs typeface="B Koodak" pitchFamily="2" charset="-78"/>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6218" y="311220"/>
            <a:ext cx="7106914" cy="2149457"/>
          </a:xfrm>
        </p:spPr>
        <p:txBody>
          <a:bodyPr/>
          <a:lstStyle/>
          <a:p>
            <a:pPr algn="r"/>
            <a:r>
              <a:rPr lang="fa-IR" sz="1800" dirty="0" smtClean="0">
                <a:cs typeface="2  Davat" pitchFamily="2" charset="-78"/>
              </a:rPr>
              <a:t>ظهر روز </a:t>
            </a:r>
            <a:r>
              <a:rPr lang="fa-IR" sz="1800" dirty="0">
                <a:cs typeface="2  Davat" pitchFamily="2" charset="-78"/>
              </a:rPr>
              <a:t>اول آذر ماه سال </a:t>
            </a:r>
            <a:r>
              <a:rPr lang="fa-IR" sz="1800" dirty="0" smtClean="0">
                <a:cs typeface="2  Davat" pitchFamily="2" charset="-78"/>
              </a:rPr>
              <a:t>جاری در راستای هفته پدافند غیرعامل  </a:t>
            </a:r>
            <a:r>
              <a:rPr lang="fa-IR" sz="1800" dirty="0">
                <a:cs typeface="2  Davat" pitchFamily="2" charset="-78"/>
              </a:rPr>
              <a:t>مانور آتش نشانی جهت آمادگی کلیه پرسنل، در بحران های داخلی و حریق توسط کارشناسان سازمان آتش نشانی بصورت عملی توسط پرسنل درمانی و اداری در محوطه بیمارستان انجام گرفت.</a:t>
            </a:r>
            <a:endParaRPr lang="en-US" sz="1800" dirty="0">
              <a:cs typeface="2  Davat"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77"/>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3" y="4514453"/>
            <a:ext cx="3907110" cy="23435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835" y="4575301"/>
            <a:ext cx="522461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1" y="2237109"/>
            <a:ext cx="3960485"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835" y="2289301"/>
            <a:ext cx="5220165"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618083"/>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47"/>
            <a:ext cx="8146033" cy="1728266"/>
          </a:xfrm>
        </p:spPr>
        <p:txBody>
          <a:bodyPr/>
          <a:lstStyle/>
          <a:p>
            <a:pPr algn="r"/>
            <a:r>
              <a:rPr lang="fa-IR" sz="1600" dirty="0" smtClean="0">
                <a:cs typeface="B Davat" pitchFamily="2" charset="-78"/>
              </a:rPr>
              <a:t>روز </a:t>
            </a:r>
            <a:r>
              <a:rPr lang="fa-IR" sz="1600" dirty="0">
                <a:cs typeface="B Davat" pitchFamily="2" charset="-78"/>
              </a:rPr>
              <a:t>چهارم آذر ماه سال جاری، با حضور دکتر هومن رفیعی- ریاست بیمارستان و تیم اجرایی </a:t>
            </a:r>
            <a:r>
              <a:rPr lang="fa-IR" sz="1600" dirty="0" smtClean="0">
                <a:cs typeface="B Davat" pitchFamily="2" charset="-78"/>
              </a:rPr>
              <a:t>بازدید  مدیریتی م </a:t>
            </a:r>
            <a:r>
              <a:rPr lang="fa-IR" sz="1600" dirty="0">
                <a:cs typeface="B Davat" pitchFamily="2" charset="-78"/>
              </a:rPr>
              <a:t>ایمنی از قسمت های منابع حیاتی بیمارستان از جمله منبع آب، منبع سوخت و اکسیژن سازها انجام گرفت</a:t>
            </a:r>
            <a:br>
              <a:rPr lang="fa-IR" sz="1600" dirty="0">
                <a:cs typeface="B Davat" pitchFamily="2" charset="-78"/>
              </a:rPr>
            </a:br>
            <a:r>
              <a:rPr lang="fa-IR" sz="1600" dirty="0">
                <a:cs typeface="B Davat" pitchFamily="2" charset="-78"/>
              </a:rPr>
              <a:t>.</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7"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65104"/>
            <a:ext cx="493204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4395180"/>
            <a:ext cx="435597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28" y="2045635"/>
            <a:ext cx="5238750" cy="234954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600522"/>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731" y="475184"/>
            <a:ext cx="8110538" cy="792162"/>
          </a:xfrm>
        </p:spPr>
        <p:txBody>
          <a:bodyPr/>
          <a:lstStyle/>
          <a:p>
            <a:pPr algn="r"/>
            <a:r>
              <a:rPr lang="fa-IR" sz="1800" dirty="0" smtClean="0">
                <a:cs typeface="2  Davat" pitchFamily="2" charset="-78"/>
              </a:rPr>
              <a:t>روز </a:t>
            </a:r>
            <a:r>
              <a:rPr lang="fa-IR" sz="1800" dirty="0">
                <a:cs typeface="2  Davat" pitchFamily="2" charset="-78"/>
              </a:rPr>
              <a:t>چهارم آذر ماه سال جاری، جلسه </a:t>
            </a:r>
            <a:r>
              <a:rPr lang="fa-IR" sz="1800" dirty="0" smtClean="0">
                <a:cs typeface="2  Davat" pitchFamily="2" charset="-78"/>
              </a:rPr>
              <a:t>بررسی نحوه  </a:t>
            </a:r>
            <a:r>
              <a:rPr lang="fa-IR" sz="1800" dirty="0">
                <a:cs typeface="2  Davat" pitchFamily="2" charset="-78"/>
              </a:rPr>
              <a:t>عملکرد اتاق عمل و اتوکلاو با حضور </a:t>
            </a:r>
            <a:r>
              <a:rPr lang="fa-IR" sz="1800" dirty="0" smtClean="0">
                <a:cs typeface="2  Davat" pitchFamily="2" charset="-78"/>
              </a:rPr>
              <a:t>مترون /کارشناس ایمنی/ کارشناس کنترل عفونت  </a:t>
            </a:r>
            <a:r>
              <a:rPr lang="fa-IR" sz="1800" dirty="0">
                <a:cs typeface="2  Davat" pitchFamily="2" charset="-78"/>
              </a:rPr>
              <a:t>در دفتر مدیریت خدمات پرستاری برگزار گردید.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دراین جلسه به بررسی مواردی از قبیل استریلازاسیون ست های اتاق عمل، گندزدایی، </a:t>
            </a:r>
            <a:r>
              <a:rPr lang="fa-IR" sz="1800" dirty="0" smtClean="0">
                <a:cs typeface="2  Davat" pitchFamily="2" charset="-78"/>
              </a:rPr>
              <a:t>شستشو،اولویت بندی </a:t>
            </a:r>
            <a:r>
              <a:rPr lang="fa-IR" sz="1800" dirty="0">
                <a:cs typeface="2  Davat" pitchFamily="2" charset="-78"/>
              </a:rPr>
              <a:t>کمبودها و...پرداخته شد</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3883"/>
            <a:ext cx="442798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2025277"/>
            <a:ext cx="4716016" cy="24786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4572000"/>
            <a:ext cx="471601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60848"/>
            <a:ext cx="4427984" cy="247860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206944"/>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1124744"/>
            <a:ext cx="6476586" cy="792162"/>
          </a:xfrm>
        </p:spPr>
        <p:txBody>
          <a:bodyPr/>
          <a:lstStyle/>
          <a:p>
            <a:pPr algn="r"/>
            <a:r>
              <a:rPr lang="fa-IR" sz="1800" dirty="0" smtClean="0">
                <a:cs typeface="2  Davat" pitchFamily="2" charset="-78"/>
              </a:rPr>
              <a:t>روز </a:t>
            </a:r>
            <a:r>
              <a:rPr lang="fa-IR" sz="1800" dirty="0">
                <a:cs typeface="2  Davat" pitchFamily="2" charset="-78"/>
              </a:rPr>
              <a:t>چهارم آذرماه سال جاری، جلسه کمیته اخلاق بالینی با حضور دکتر علی عرفانی- مدیر بیمارستان و اعضاء در دفتر ریاست این مرکز برگزار گردید.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 در ابتدای این جلسه آمنه معینی- کارشناس مسئول بهبود کیفیت در خصوص وظایف کمیته اخلاق بالینی به ارائه توضیحاتی در مورد برنامه ریزی و راهبری، پایش و نظارت، آموزش و پژوهش، ارائه خدمت ، سنجه های حمایت از گیرنده خدمت و... پرداخت.</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 در این جلسه پس از بحث و تبادل نظر توسط حاظرین به بررسی و پیگیری سنجه های حقوق گیرندگان خدمت پرداخته شد</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 y="263624"/>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6" y="4590201"/>
            <a:ext cx="3880783"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 y="2564904"/>
            <a:ext cx="3909785" cy="20252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5250" y="4197263"/>
            <a:ext cx="5238750" cy="26607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253430"/>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731" y="689720"/>
            <a:ext cx="8110538" cy="792162"/>
          </a:xfrm>
        </p:spPr>
        <p:txBody>
          <a:bodyPr/>
          <a:lstStyle/>
          <a:p>
            <a:pPr algn="r"/>
            <a:r>
              <a:rPr lang="fa-IR" sz="1800" dirty="0" smtClean="0">
                <a:cs typeface="2  Davat" pitchFamily="2" charset="-78"/>
              </a:rPr>
              <a:t>روزپنجم </a:t>
            </a:r>
            <a:r>
              <a:rPr lang="fa-IR" sz="1800" dirty="0">
                <a:cs typeface="2  Davat" pitchFamily="2" charset="-78"/>
              </a:rPr>
              <a:t>آذر ماه سال جاری، آموزش به پرسنل جدیدالورود در حیطه آموزش به بیمار توسط طلعت غلامین- کارشناس ایمنی بیمار انجام گرفت.</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در این جلسه آموزشی به شرح و توضیح مواردی از قبیل هموویژولانس، داروهای پرخطر، ترالی احیاء، شناسایی فعال، دستورالعمل های نمونه گیری و...پرداخته شد</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65104"/>
            <a:ext cx="4355976" cy="25595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4221088"/>
            <a:ext cx="4784465" cy="26369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7" y="2079104"/>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998147"/>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268760"/>
            <a:ext cx="8110538" cy="1224210"/>
          </a:xfrm>
        </p:spPr>
        <p:txBody>
          <a:bodyPr/>
          <a:lstStyle/>
          <a:p>
            <a:pPr algn="r"/>
            <a:r>
              <a:rPr lang="fa-IR" sz="2000" dirty="0" smtClean="0">
                <a:cs typeface="2  Davat" pitchFamily="2" charset="-78"/>
              </a:rPr>
              <a:t>روز </a:t>
            </a:r>
            <a:r>
              <a:rPr lang="fa-IR" sz="2000" dirty="0">
                <a:cs typeface="2  Davat" pitchFamily="2" charset="-78"/>
              </a:rPr>
              <a:t>پنجم آذر سال جاری، کارشناسان دفتر پرستاری طی بازدیدی به بررسی امکانات آمبولانس های این مرکز درمانی پرداختند. در این </a:t>
            </a:r>
            <a:r>
              <a:rPr lang="fa-IR" sz="2000" dirty="0" smtClean="0">
                <a:cs typeface="2  Davat" pitchFamily="2" charset="-78"/>
              </a:rPr>
              <a:t>بازدید نواقص و کمبود های تجهیزاتی و دارویی چک شد و جایگزین گردید موارد مورد نیاز استریل به واحد اتوکلاو ارسال گردید و تاکیدات لازم جهت انجام داده شد.</a:t>
            </a:r>
            <a:endParaRPr lang="fa-IR" sz="2000" dirty="0">
              <a:cs typeface="2  Davat" pitchFamily="2" charset="-78"/>
            </a:endParaRP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 y="3309483"/>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528" y="3933056"/>
            <a:ext cx="3896308" cy="29249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13518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03176"/>
            <a:ext cx="8110538" cy="792162"/>
          </a:xfrm>
        </p:spPr>
        <p:txBody>
          <a:bodyPr/>
          <a:lstStyle/>
          <a:p>
            <a:pPr algn="r"/>
            <a:r>
              <a:rPr lang="fa-IR" sz="2000" dirty="0" smtClean="0">
                <a:cs typeface="2  Davat" pitchFamily="2" charset="-78"/>
              </a:rPr>
              <a:t>روز </a:t>
            </a:r>
            <a:r>
              <a:rPr lang="fa-IR" sz="2000" dirty="0">
                <a:cs typeface="2  Davat" pitchFamily="2" charset="-78"/>
              </a:rPr>
              <a:t>ششم آذر ماه سال جاری، راند میدانی </a:t>
            </a:r>
            <a:r>
              <a:rPr lang="fa-IR" sz="2000" dirty="0" smtClean="0">
                <a:cs typeface="2  Davat" pitchFamily="2" charset="-78"/>
              </a:rPr>
              <a:t> با حضور مترون /کارشناس ایمنی /کارشناس کنترل عفونت و سوپروایزر اموزشی  از </a:t>
            </a:r>
            <a:r>
              <a:rPr lang="fa-IR" sz="2000" dirty="0">
                <a:cs typeface="2  Davat" pitchFamily="2" charset="-78"/>
              </a:rPr>
              <a:t>واحد اتوکلاو در جهت بررسی </a:t>
            </a:r>
            <a:r>
              <a:rPr lang="fa-IR" sz="2000" dirty="0" smtClean="0">
                <a:cs typeface="2  Davat" pitchFamily="2" charset="-78"/>
              </a:rPr>
              <a:t> نحوه اتوکلاو پگ وسایل و نحوه استریل پگ ها پرداخته شد و نواقص این حیطه بررسی گردید برنامه ریزی جهت نظافت و شستشوی ست ها ،چینش ست ها ،استاندارد سازی دمای نگهداری محل نگهداری ست ها ..... صورت گرفت .</a:t>
            </a:r>
            <a:endParaRPr lang="fa-IR" sz="2000" dirty="0">
              <a:cs typeface="2  Davat" pitchFamily="2" charset="-78"/>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 y="3429000"/>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3236" y="4563204"/>
            <a:ext cx="391076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3236" y="2132856"/>
            <a:ext cx="377587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813911"/>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848" y="1484784"/>
            <a:ext cx="5734274" cy="2664296"/>
          </a:xfrm>
        </p:spPr>
        <p:txBody>
          <a:bodyPr/>
          <a:lstStyle/>
          <a:p>
            <a:pPr algn="r"/>
            <a:r>
              <a:rPr lang="fa-IR" sz="1800" dirty="0" smtClean="0">
                <a:cs typeface="2  Davat" pitchFamily="2" charset="-78"/>
              </a:rPr>
              <a:t>روز هشتم </a:t>
            </a:r>
            <a:r>
              <a:rPr lang="fa-IR" sz="1800" dirty="0">
                <a:cs typeface="2  Davat" pitchFamily="2" charset="-78"/>
              </a:rPr>
              <a:t>آذر ماه سال جاری، راند منتور آموزشی با حضور سوپر </a:t>
            </a:r>
            <a:r>
              <a:rPr lang="fa-IR" sz="1800" dirty="0" smtClean="0">
                <a:cs typeface="2  Davat" pitchFamily="2" charset="-78"/>
              </a:rPr>
              <a:t>وایزر </a:t>
            </a:r>
            <a:r>
              <a:rPr lang="fa-IR" sz="1800" dirty="0">
                <a:cs typeface="2  Davat" pitchFamily="2" charset="-78"/>
              </a:rPr>
              <a:t>آموزشی و کارشناس ایمنی بیمارستان شهید بهشتی بندرنزلی از بخش های جراحی زنان، جراحی مردان، زایشگاه، </a:t>
            </a:r>
            <a:r>
              <a:rPr lang="fa-IR" sz="1800" dirty="0" smtClean="0">
                <a:cs typeface="2  Davat" pitchFamily="2" charset="-78"/>
              </a:rPr>
              <a:t>آی سی یو ، سی سی یو انجام </a:t>
            </a:r>
            <a:r>
              <a:rPr lang="fa-IR" sz="1800" dirty="0">
                <a:cs typeface="2  Davat" pitchFamily="2" charset="-78"/>
              </a:rPr>
              <a:t>گرفت</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در این راند به بازآموزی موارد زیر پرداخته شد: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1-ترالی اورژانس و جایگاه داروها و تجهیزات، سایز و فلوی آنژیوکت</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2- مدیریت درد و ثبت آن به عنوان پنجمین علائم حیاتی</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3-تقویم آموزشی و سیاست آموزش به پرسنل</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4- داروهای پرخطر هشدار بالا و ستاره دار</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5-آموزش فرآیند صحیح تحویل جسد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6- هموویژیلانس</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0"/>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0" y="2299443"/>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202151"/>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3848" y="1340768"/>
            <a:ext cx="5535340" cy="792162"/>
          </a:xfrm>
        </p:spPr>
        <p:txBody>
          <a:bodyPr/>
          <a:lstStyle/>
          <a:p>
            <a:pPr algn="r"/>
            <a:r>
              <a:rPr lang="fa-IR" sz="2000" dirty="0" smtClean="0">
                <a:cs typeface="2  Davat" pitchFamily="2" charset="-78"/>
              </a:rPr>
              <a:t>روز </a:t>
            </a:r>
            <a:r>
              <a:rPr lang="fa-IR" sz="2000" dirty="0">
                <a:cs typeface="2  Davat" pitchFamily="2" charset="-78"/>
              </a:rPr>
              <a:t>11آذر ماه سال جاری، جلسه کمیته پایش و بهبود کیفیت با دستور جلسه بررسی سنجه های مراقبت های عمومی بالینی، حاد، جراحی، بلوک زایمان، اورژانس و مشکلات اجرایی برخی از سنجه ها در دفتر ریاست مرکزبرگزار گردید.</a:t>
            </a:r>
            <a:br>
              <a:rPr lang="fa-IR" sz="2000" dirty="0">
                <a:cs typeface="2  Davat" pitchFamily="2" charset="-78"/>
              </a:rPr>
            </a:br>
            <a:r>
              <a:rPr lang="fa-IR" sz="2000" dirty="0">
                <a:cs typeface="2  Davat" pitchFamily="2" charset="-78"/>
              </a:rPr>
              <a:t>دراین جلسه که با حضور کارشناسان دفترپرستاری و سرپرستاران برگزار گردید، آمنه معینی- کارشناس بهبود کیفیت مرکز ضمن بررسی شاخص ها ی مربوطه ،  نتیجه گزارش بازدید ادواری کارشناسان ستادی را </a:t>
            </a:r>
            <a:r>
              <a:rPr lang="fa-IR" sz="2000" dirty="0" smtClean="0">
                <a:cs typeface="2  Davat" pitchFamily="2" charset="-78"/>
              </a:rPr>
              <a:t>قرائت </a:t>
            </a:r>
            <a:r>
              <a:rPr lang="fa-IR" sz="2000" dirty="0">
                <a:cs typeface="2  Davat" pitchFamily="2" charset="-78"/>
              </a:rPr>
              <a:t>نمود</a:t>
            </a:r>
            <a:r>
              <a:rPr lang="fa-IR" sz="2000" dirty="0" smtClean="0">
                <a:cs typeface="2  Davat" pitchFamily="2" charset="-78"/>
              </a:rPr>
              <a:t>. در ادامه خانم غلامین به بیان چالش های مشاهده شده در حیطه ایمنی بیمار پرداخت </a:t>
            </a:r>
            <a:r>
              <a:rPr lang="fa-IR" sz="2000" dirty="0">
                <a:cs typeface="2  Davat" pitchFamily="2" charset="-78"/>
              </a:rPr>
              <a:t/>
            </a:r>
            <a:br>
              <a:rPr lang="fa-IR" sz="2000" dirty="0">
                <a:cs typeface="2  Davat" pitchFamily="2" charset="-78"/>
              </a:rPr>
            </a:br>
            <a:r>
              <a:rPr lang="fa-IR" sz="2000" dirty="0">
                <a:cs typeface="2  Davat" pitchFamily="2" charset="-78"/>
              </a:rPr>
              <a:t>با حضور حاظرین در جلسه با رعایت اولویت ها جهت حل مشکلات و کمبودها، تصمیمات لازم اتخاذ گردید</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27726"/>
            <a:ext cx="4644008" cy="26302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41726"/>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4221087"/>
            <a:ext cx="4499992" cy="26060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507704"/>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899" y="763215"/>
            <a:ext cx="8110538" cy="2017713"/>
          </a:xfrm>
        </p:spPr>
        <p:txBody>
          <a:bodyPr/>
          <a:lstStyle/>
          <a:p>
            <a:pPr algn="r"/>
            <a:r>
              <a:rPr lang="fa-IR" sz="1800" dirty="0" smtClean="0">
                <a:cs typeface="2  Davat" pitchFamily="2" charset="-78"/>
              </a:rPr>
              <a:t>روز </a:t>
            </a:r>
            <a:r>
              <a:rPr lang="fa-IR" sz="1800" dirty="0">
                <a:cs typeface="2  Davat" pitchFamily="2" charset="-78"/>
              </a:rPr>
              <a:t>12 آذر سال 1403، جلسه سنجه خوانی با حضور سوپروایزرین دفتر پرستاری و ماما مسئول بخش زایشگاه در دفتر مدیریت خدمات پرستاری برگزار گردید.</a:t>
            </a:r>
            <a:br>
              <a:rPr lang="fa-IR" sz="1800" dirty="0">
                <a:cs typeface="2  Davat" pitchFamily="2" charset="-78"/>
              </a:rPr>
            </a:br>
            <a:r>
              <a:rPr lang="fa-IR" sz="1800" dirty="0">
                <a:cs typeface="2  Davat" pitchFamily="2" charset="-78"/>
              </a:rPr>
              <a:t>در این جلسه ضمن مرور سنجه های اعتبار بخشی پیشرو، به بررسی مشکلات و نیازمندی های این بخش پرداخته شد</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1" y="476672"/>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7" descr="https://anzalih.gums.ac.ir/uploads/79/2024/Mar/03/IMG_9907.jp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1" y="3068960"/>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222181"/>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361" y="262493"/>
            <a:ext cx="8110538" cy="792162"/>
          </a:xfrm>
        </p:spPr>
        <p:txBody>
          <a:bodyPr/>
          <a:lstStyle/>
          <a:p>
            <a:pPr algn="r"/>
            <a:r>
              <a:rPr lang="fa-IR" sz="1800" dirty="0" smtClean="0">
                <a:cs typeface="2  Davat" pitchFamily="2" charset="-78"/>
              </a:rPr>
              <a:t>صبح اروز </a:t>
            </a:r>
            <a:r>
              <a:rPr lang="fa-IR" sz="1800" dirty="0">
                <a:cs typeface="2  Davat" pitchFamily="2" charset="-78"/>
              </a:rPr>
              <a:t>دوم آبان ماه سال1403، جلسه سنجه خوانی با حضورسرپرستاران بخش های بالینی و مسئول درمانگاه تخصصی برگزار گردید.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در این جلسه خانم غلامین به بررسی سنجه های عمومی اعتباربخشی پرداخت.خانم کاظمی نیز به مرور دستورالعمل های مربوطه پرداخت.پس از بحث و تبادل نظر توسط حاضرین ، رایزنی های لازم جهت حل مشکلات صورت گرفت</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 y="-24050"/>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45024"/>
            <a:ext cx="3240360" cy="24381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130" y="3501008"/>
            <a:ext cx="3429000" cy="28529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1683" y="3721088"/>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56792"/>
            <a:ext cx="3635896" cy="20882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896" y="1881641"/>
            <a:ext cx="5657617" cy="17478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820193"/>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484" y="1012765"/>
            <a:ext cx="5499654" cy="1556792"/>
          </a:xfrm>
        </p:spPr>
        <p:txBody>
          <a:bodyPr/>
          <a:lstStyle/>
          <a:p>
            <a:pPr algn="r"/>
            <a:r>
              <a:rPr lang="fa-IR" sz="1800" dirty="0" smtClean="0">
                <a:cs typeface="2  Davat" pitchFamily="2" charset="-78"/>
              </a:rPr>
              <a:t>روز </a:t>
            </a:r>
            <a:r>
              <a:rPr lang="fa-IR" sz="1800" dirty="0">
                <a:cs typeface="2  Davat" pitchFamily="2" charset="-78"/>
              </a:rPr>
              <a:t>19 آذر ماه سال جاری، راند منتور آموزشی با حضور سوپر </a:t>
            </a:r>
            <a:r>
              <a:rPr lang="fa-IR" sz="1800" dirty="0" smtClean="0">
                <a:cs typeface="2  Davat" pitchFamily="2" charset="-78"/>
              </a:rPr>
              <a:t>وایزر </a:t>
            </a:r>
            <a:r>
              <a:rPr lang="fa-IR" sz="1800" dirty="0">
                <a:cs typeface="2  Davat" pitchFamily="2" charset="-78"/>
              </a:rPr>
              <a:t>آموزشی و کارشناس ایمنی بیمارستان شهید بهشتی بندرنزلی از بخش های داخلی ، اطفال و اورژانس انجام گرفت.</a:t>
            </a:r>
            <a:br>
              <a:rPr lang="fa-IR" sz="1800" dirty="0">
                <a:cs typeface="2  Davat" pitchFamily="2" charset="-78"/>
              </a:rPr>
            </a:br>
            <a:r>
              <a:rPr lang="fa-IR" sz="1800" dirty="0">
                <a:cs typeface="2  Davat" pitchFamily="2" charset="-78"/>
              </a:rPr>
              <a:t>در این راند موارد زیر آموزش داده شد :</a:t>
            </a:r>
            <a:br>
              <a:rPr lang="fa-IR" sz="1800" dirty="0">
                <a:cs typeface="2  Davat" pitchFamily="2" charset="-78"/>
              </a:rPr>
            </a:br>
            <a:r>
              <a:rPr lang="fa-IR" sz="1800" dirty="0">
                <a:cs typeface="2  Davat" pitchFamily="2" charset="-78"/>
              </a:rPr>
              <a:t>1- ترالی اورژانس و جایگاه داروها و تجهیزات و سایز و فلوی آنژیوکت</a:t>
            </a:r>
            <a:br>
              <a:rPr lang="fa-IR" sz="1800" dirty="0">
                <a:cs typeface="2  Davat" pitchFamily="2" charset="-78"/>
              </a:rPr>
            </a:br>
            <a:r>
              <a:rPr lang="fa-IR" sz="1800" dirty="0">
                <a:cs typeface="2  Davat" pitchFamily="2" charset="-78"/>
              </a:rPr>
              <a:t>2-مدیریت درد و ثبت آن به عنوان پنجمین علائم حیاتی</a:t>
            </a:r>
            <a:br>
              <a:rPr lang="fa-IR" sz="1800" dirty="0">
                <a:cs typeface="2  Davat" pitchFamily="2" charset="-78"/>
              </a:rPr>
            </a:br>
            <a:r>
              <a:rPr lang="fa-IR" sz="1800" dirty="0">
                <a:cs typeface="2  Davat" pitchFamily="2" charset="-78"/>
              </a:rPr>
              <a:t>3-تقویم آموزشی و سیاست آموزش به پرسنل</a:t>
            </a:r>
            <a:br>
              <a:rPr lang="fa-IR" sz="1800" dirty="0">
                <a:cs typeface="2  Davat" pitchFamily="2" charset="-78"/>
              </a:rPr>
            </a:br>
            <a:r>
              <a:rPr lang="fa-IR" sz="1800" dirty="0">
                <a:cs typeface="2  Davat" pitchFamily="2" charset="-78"/>
              </a:rPr>
              <a:t>4- داروهای پرخطر  هشدار بالا و ستاره دار</a:t>
            </a:r>
            <a:br>
              <a:rPr lang="fa-IR" sz="1800" dirty="0">
                <a:cs typeface="2  Davat" pitchFamily="2" charset="-78"/>
              </a:rPr>
            </a:br>
            <a:r>
              <a:rPr lang="fa-IR" sz="1800" dirty="0">
                <a:cs typeface="2  Davat" pitchFamily="2" charset="-78"/>
              </a:rPr>
              <a:t>5-آموزش فرایند صحیح تحویل جسد</a:t>
            </a:r>
            <a:br>
              <a:rPr lang="fa-IR" sz="1800" dirty="0">
                <a:cs typeface="2  Davat" pitchFamily="2" charset="-78"/>
              </a:rPr>
            </a:br>
            <a:r>
              <a:rPr lang="fa-IR" sz="1800" dirty="0">
                <a:cs typeface="2  Davat" pitchFamily="2" charset="-78"/>
              </a:rPr>
              <a:t>6- هموویژیلانس</a:t>
            </a:r>
            <a:endParaRPr lang="en-US" sz="1800" dirty="0">
              <a:cs typeface="2  Davat" pitchFamily="2" charset="-7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6" y="4611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https://anzalih.gums.ac.ir/uploads/79/2023/Aug/07/IMG_1871.jp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8" y="4572000"/>
            <a:ext cx="482138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3573016"/>
            <a:ext cx="4267965" cy="32849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6" y="2286000"/>
            <a:ext cx="48337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891370"/>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592" y="188640"/>
            <a:ext cx="8098697" cy="1815882"/>
          </a:xfrm>
          <a:prstGeom prst="rect">
            <a:avLst/>
          </a:prstGeom>
          <a:noFill/>
        </p:spPr>
        <p:txBody>
          <a:bodyPr wrap="square" rtlCol="0">
            <a:spAutoFit/>
          </a:bodyPr>
          <a:lstStyle/>
          <a:p>
            <a:pPr algn="r"/>
            <a:r>
              <a:rPr lang="fa-IR" sz="1600" dirty="0" smtClean="0">
                <a:cs typeface="2  Davat" pitchFamily="2" charset="-78"/>
              </a:rPr>
              <a:t>روز </a:t>
            </a:r>
            <a:r>
              <a:rPr lang="fa-IR" sz="1600" dirty="0">
                <a:cs typeface="2  Davat" pitchFamily="2" charset="-78"/>
              </a:rPr>
              <a:t>24آذر سال جاری، جلسه ماهانه بحران با حضور دکتر هومن رفیعی- رئیس بیمارستان و کلیه مسئولین بیمارستان در دفتر ریاست این مرکز برگزار گردید.</a:t>
            </a:r>
          </a:p>
          <a:p>
            <a:pPr algn="r"/>
            <a:r>
              <a:rPr lang="fa-IR" sz="1600" dirty="0" smtClean="0">
                <a:cs typeface="2  Davat" pitchFamily="2" charset="-78"/>
              </a:rPr>
              <a:t>خانم </a:t>
            </a:r>
            <a:r>
              <a:rPr lang="fa-IR" sz="1600" dirty="0">
                <a:cs typeface="2  Davat" pitchFamily="2" charset="-78"/>
              </a:rPr>
              <a:t>غلامین- دبیر کمیته بحران و بلایا کمبودها و نیازها در ذخیره سوخت ژنراتور، راه آب ها، تهیه نان، برف روب جهت پیشگیری از نشتن برف در مسیر های عبور و مرور مرکز، دپوی نمک، پارو، چکمه و... را مورد بررسی قرار داد.</a:t>
            </a:r>
          </a:p>
          <a:p>
            <a:pPr algn="r"/>
            <a:r>
              <a:rPr lang="fa-IR" sz="1600" dirty="0">
                <a:cs typeface="2  Davat" pitchFamily="2" charset="-78"/>
              </a:rPr>
              <a:t>امیر نباتی شغل- کارشناس بهداشت محیط نیز در مورد کمبود کپسول گاز در مواقع قطع گاز شهری و برنامه ریزی جهت ذخیره نان لواش توضیحاتی ارائه نمود.</a:t>
            </a:r>
          </a:p>
          <a:p>
            <a:pPr algn="r"/>
            <a:r>
              <a:rPr lang="fa-IR" sz="1600" dirty="0">
                <a:cs typeface="2  Davat" pitchFamily="2" charset="-78"/>
              </a:rPr>
              <a:t>در پایان جلسه با حضور اعضاء به بررسی و برنامه ریزی جهت برطرف کردن نیازمندی ها طبق اولویت پرداخته شد</a:t>
            </a:r>
            <a:endParaRPr lang="fa-IR" sz="1600" dirty="0" smtClean="0">
              <a:cs typeface="2  Davat" pitchFamily="2" charset="-78"/>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96"/>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10" y="4572000"/>
            <a:ext cx="391062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4060937"/>
            <a:ext cx="5169721" cy="27809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71" y="2360082"/>
            <a:ext cx="3300493" cy="22119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473958"/>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0" y="4725144"/>
            <a:ext cx="8110538" cy="792162"/>
          </a:xfrm>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4505"/>
            <a:ext cx="9144000" cy="6739487"/>
          </a:xfrm>
        </p:spPr>
      </p:pic>
      <p:sp>
        <p:nvSpPr>
          <p:cNvPr id="5" name="TextBox 4"/>
          <p:cNvSpPr txBox="1"/>
          <p:nvPr/>
        </p:nvSpPr>
        <p:spPr>
          <a:xfrm>
            <a:off x="683568" y="5373216"/>
            <a:ext cx="2376264" cy="369332"/>
          </a:xfrm>
          <a:prstGeom prst="rect">
            <a:avLst/>
          </a:prstGeom>
          <a:noFill/>
        </p:spPr>
        <p:txBody>
          <a:bodyPr wrap="square" rtlCol="0">
            <a:spAutoFit/>
          </a:bodyPr>
          <a:lstStyle/>
          <a:p>
            <a:pPr algn="ctr"/>
            <a:r>
              <a:rPr lang="fa-IR" dirty="0" smtClean="0">
                <a:cs typeface="B Koodak" pitchFamily="2" charset="-78"/>
              </a:rPr>
              <a:t>دی 1403</a:t>
            </a:r>
            <a:endParaRPr lang="en-US" dirty="0">
              <a:cs typeface="B Koodak" pitchFamily="2" charset="-7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18" y="260648"/>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784519"/>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7" y="118119"/>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9" y="3344144"/>
            <a:ext cx="442273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8144"/>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2852936"/>
            <a:ext cx="4997152" cy="398510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671743" y="720251"/>
            <a:ext cx="5238725" cy="1477328"/>
          </a:xfrm>
          <a:prstGeom prst="rect">
            <a:avLst/>
          </a:prstGeom>
        </p:spPr>
        <p:txBody>
          <a:bodyPr wrap="square">
            <a:spAutoFit/>
          </a:bodyPr>
          <a:lstStyle/>
          <a:p>
            <a:pPr algn="r"/>
            <a:r>
              <a:rPr lang="fa-IR" dirty="0" smtClean="0">
                <a:cs typeface="2  Davat" pitchFamily="2" charset="-78"/>
              </a:rPr>
              <a:t>صبح روز </a:t>
            </a:r>
            <a:r>
              <a:rPr lang="fa-IR" dirty="0">
                <a:cs typeface="2  Davat" pitchFamily="2" charset="-78"/>
              </a:rPr>
              <a:t>دهم آبان ماه سال جاری ، بازدید کنترل نظارت با حضور ماندانا کاظمی- سوپروایزر آموزشی و طلعت غلامین- کارشناس ایمنی بیمارستان از بخش جراحی زنان انجام گرفت.</a:t>
            </a:r>
          </a:p>
          <a:p>
            <a:pPr algn="r"/>
            <a:r>
              <a:rPr lang="fa-IR" dirty="0">
                <a:cs typeface="2  Davat" pitchFamily="2" charset="-78"/>
              </a:rPr>
              <a:t>در این بازدید به بررسی عملکرد ایمنی و مراقبتی پرداخته و دستورات لازم جهت رفع مشکلات نیز صادر گردید.</a:t>
            </a:r>
            <a:endParaRPr lang="en-US" dirty="0">
              <a:cs typeface="2  Davat" pitchFamily="2" charset="-78"/>
            </a:endParaRPr>
          </a:p>
        </p:txBody>
      </p:sp>
    </p:spTree>
    <p:extLst>
      <p:ext uri="{BB962C8B-B14F-4D97-AF65-F5344CB8AC3E}">
        <p14:creationId xmlns:p14="http://schemas.microsoft.com/office/powerpoint/2010/main" val="1840033196"/>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76672"/>
            <a:ext cx="8784976" cy="2016224"/>
          </a:xfrm>
        </p:spPr>
        <p:txBody>
          <a:bodyPr/>
          <a:lstStyle/>
          <a:p>
            <a:pPr algn="r" rtl="1">
              <a:lnSpc>
                <a:spcPct val="107000"/>
              </a:lnSpc>
              <a:spcAft>
                <a:spcPts val="800"/>
              </a:spcAft>
            </a:pPr>
            <a:r>
              <a:rPr lang="fa-IR" sz="1800" dirty="0" smtClean="0">
                <a:latin typeface="Calibri"/>
                <a:cs typeface="2  Davat" pitchFamily="2" charset="-78"/>
              </a:rPr>
              <a:t>روز </a:t>
            </a:r>
            <a:r>
              <a:rPr lang="fa-IR" sz="1800" dirty="0">
                <a:latin typeface="Calibri"/>
                <a:cs typeface="2  Davat" pitchFamily="2" charset="-78"/>
              </a:rPr>
              <a:t>دهم آبان سال1402، بازدید میدانی از محوطه بیمارستان، اکسیژن </a:t>
            </a:r>
            <a:r>
              <a:rPr lang="fa-IR" sz="1800" dirty="0" smtClean="0">
                <a:latin typeface="Calibri"/>
                <a:cs typeface="2  Davat" pitchFamily="2" charset="-78"/>
              </a:rPr>
              <a:t>ساز، </a:t>
            </a:r>
            <a:r>
              <a:rPr lang="fa-IR" sz="1800" dirty="0">
                <a:latin typeface="Calibri"/>
                <a:cs typeface="2  Davat" pitchFamily="2" charset="-78"/>
              </a:rPr>
              <a:t>انبار دارویی، ژنراتور </a:t>
            </a:r>
            <a:r>
              <a:rPr lang="fa-IR" sz="1800" dirty="0" smtClean="0">
                <a:latin typeface="Calibri"/>
                <a:cs typeface="2  Davat" pitchFamily="2" charset="-78"/>
              </a:rPr>
              <a:t>تاسیسات  توسط کارشناس ایمنی و بحران بلایا /مترون انجام گرفت.</a:t>
            </a:r>
            <a:endParaRPr lang="fa-IR" sz="1800" dirty="0">
              <a:effectLst/>
              <a:latin typeface="Calibri"/>
              <a:cs typeface="2  Davat" pitchFamily="2" charset="-78"/>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8" y="3212976"/>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425215"/>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772816"/>
            <a:ext cx="8110538" cy="792162"/>
          </a:xfrm>
        </p:spPr>
        <p:txBody>
          <a:bodyPr/>
          <a:lstStyle/>
          <a:p>
            <a:pPr algn="r"/>
            <a:r>
              <a:rPr lang="fa-IR" sz="2000" dirty="0" smtClean="0">
                <a:cs typeface="2  Davat" pitchFamily="2" charset="-78"/>
              </a:rPr>
              <a:t>روز11 </a:t>
            </a:r>
            <a:r>
              <a:rPr lang="fa-IR" sz="2000" dirty="0">
                <a:cs typeface="2  Davat" pitchFamily="2" charset="-78"/>
              </a:rPr>
              <a:t>آبان ماه سال1403، در جهت بهبود کیفیت خدمت رسانی به بیماران، راند ایمنی از بخش داخلی توسط طلعت غلامین- کارشناس ایمنی بیمارستان انجام گرفت.</a:t>
            </a:r>
            <a:br>
              <a:rPr lang="fa-IR" sz="2000" dirty="0">
                <a:cs typeface="2  Davat" pitchFamily="2" charset="-78"/>
              </a:rPr>
            </a:br>
            <a:r>
              <a:rPr lang="fa-IR" sz="2000" dirty="0">
                <a:cs typeface="2  Davat" pitchFamily="2" charset="-78"/>
              </a:rPr>
              <a:t>در این بازدید به بررسی موارد زیر پرداخته شد:</a:t>
            </a:r>
            <a:br>
              <a:rPr lang="fa-IR" sz="2000" dirty="0">
                <a:cs typeface="2  Davat" pitchFamily="2" charset="-78"/>
              </a:rPr>
            </a:br>
            <a:r>
              <a:rPr lang="fa-IR" sz="2000" dirty="0">
                <a:cs typeface="2  Davat" pitchFamily="2" charset="-78"/>
              </a:rPr>
              <a:t>1- ثبت ابزارهای ارزیابی بیمار درگزارشات</a:t>
            </a:r>
            <a:br>
              <a:rPr lang="fa-IR" sz="2000" dirty="0">
                <a:cs typeface="2  Davat" pitchFamily="2" charset="-78"/>
              </a:rPr>
            </a:br>
            <a:r>
              <a:rPr lang="fa-IR" sz="2000" dirty="0">
                <a:cs typeface="2  Davat" pitchFamily="2" charset="-78"/>
              </a:rPr>
              <a:t>2- وجود دستبندهای شناسایی</a:t>
            </a:r>
            <a:br>
              <a:rPr lang="fa-IR" sz="2000" dirty="0">
                <a:cs typeface="2  Davat" pitchFamily="2" charset="-78"/>
              </a:rPr>
            </a:br>
            <a:r>
              <a:rPr lang="fa-IR" sz="2000" dirty="0">
                <a:cs typeface="2  Davat" pitchFamily="2" charset="-78"/>
              </a:rPr>
              <a:t>3- رعایت کد گذاری دستبندهای شناسایی</a:t>
            </a:r>
            <a:br>
              <a:rPr lang="fa-IR" sz="2000" dirty="0">
                <a:cs typeface="2  Davat" pitchFamily="2" charset="-78"/>
              </a:rPr>
            </a:br>
            <a:r>
              <a:rPr lang="fa-IR" sz="2000" dirty="0">
                <a:cs typeface="2  Davat" pitchFamily="2" charset="-78"/>
              </a:rPr>
              <a:t>4- جداسازی داروهای </a:t>
            </a:r>
            <a:r>
              <a:rPr lang="fa-IR" sz="2000" dirty="0" smtClean="0">
                <a:cs typeface="2  Davat" pitchFamily="2" charset="-78"/>
              </a:rPr>
              <a:t>هشداربالا  </a:t>
            </a:r>
            <a:r>
              <a:rPr lang="fa-IR" sz="2000" dirty="0">
                <a:cs typeface="2  Davat" pitchFamily="2" charset="-78"/>
              </a:rPr>
              <a:t>و مشابه</a:t>
            </a:r>
            <a:br>
              <a:rPr lang="fa-IR" sz="2000" dirty="0">
                <a:cs typeface="2  Davat" pitchFamily="2" charset="-78"/>
              </a:rPr>
            </a:br>
            <a:r>
              <a:rPr lang="fa-IR" sz="2000" dirty="0">
                <a:cs typeface="2  Davat" pitchFamily="2" charset="-78"/>
              </a:rPr>
              <a:t>5- فرم های ایمنی گزارش خطا و </a:t>
            </a:r>
            <a:r>
              <a:rPr lang="fa-IR" sz="2000" dirty="0" smtClean="0">
                <a:cs typeface="2  Davat" pitchFamily="2" charset="-78"/>
              </a:rPr>
              <a:t>28گانه </a:t>
            </a:r>
            <a:r>
              <a:rPr lang="en-US" sz="2000" dirty="0" smtClean="0">
                <a:cs typeface="2  Davat" pitchFamily="2" charset="-78"/>
              </a:rPr>
              <a:t>6- </a:t>
            </a:r>
            <a:r>
              <a:rPr lang="fa-IR" sz="2000" dirty="0">
                <a:cs typeface="2  Davat" pitchFamily="2" charset="-78"/>
              </a:rPr>
              <a:t>شناسایی فعال بیماران</a:t>
            </a:r>
            <a:br>
              <a:rPr lang="fa-IR" sz="2000" dirty="0">
                <a:cs typeface="2  Davat" pitchFamily="2" charset="-78"/>
              </a:rPr>
            </a:br>
            <a:r>
              <a:rPr lang="fa-IR" sz="2000" dirty="0">
                <a:cs typeface="2  Davat" pitchFamily="2" charset="-78"/>
              </a:rPr>
              <a:t>7- ارزیابی اجرایی پروتوکل هموویژلانس</a:t>
            </a:r>
            <a:br>
              <a:rPr lang="fa-IR" sz="2000" dirty="0">
                <a:cs typeface="2  Davat" pitchFamily="2" charset="-78"/>
              </a:rPr>
            </a:br>
            <a:r>
              <a:rPr lang="fa-IR" sz="2000" dirty="0">
                <a:cs typeface="2  Davat" pitchFamily="2" charset="-78"/>
              </a:rPr>
              <a:t>8-بررسی داروهای یحچالی و چینش یخچالی</a:t>
            </a:r>
            <a:br>
              <a:rPr lang="fa-IR" sz="2000" dirty="0">
                <a:cs typeface="2  Davat" pitchFamily="2" charset="-78"/>
              </a:rPr>
            </a:br>
            <a:r>
              <a:rPr lang="fa-IR" sz="2000" dirty="0">
                <a:cs typeface="2  Davat" pitchFamily="2" charset="-78"/>
              </a:rPr>
              <a:t>9- برچسب گذاری داروهای مولتیپل دوز</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0" y="3068961"/>
            <a:ext cx="5238750" cy="37890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250" y="3933056"/>
            <a:ext cx="3854632" cy="29249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17640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689720"/>
            <a:ext cx="8110538" cy="1299120"/>
          </a:xfrm>
        </p:spPr>
        <p:txBody>
          <a:bodyPr/>
          <a:lstStyle/>
          <a:p>
            <a:pPr algn="r"/>
            <a:r>
              <a:rPr lang="fa-IR" sz="1800" dirty="0" smtClean="0">
                <a:cs typeface="2  Davat" pitchFamily="2" charset="-78"/>
              </a:rPr>
              <a:t>صبح روز14آبان </a:t>
            </a:r>
            <a:r>
              <a:rPr lang="fa-IR" sz="1800" dirty="0">
                <a:cs typeface="2  Davat" pitchFamily="2" charset="-78"/>
              </a:rPr>
              <a:t>ماه سال جاری، مانور پناهگیری و تخلیه حین زلزله با هدف ایجاد آمادگی، سنجش واکنش سریع تیم مدیریت بحران و پرسنل بیمارستان بندرانزلی در زمان وقوع زلزله با حضور کارشناسان سازمان هلال احمر انجام گرفت.</a:t>
            </a:r>
            <a:br>
              <a:rPr lang="fa-IR" sz="1800" dirty="0">
                <a:cs typeface="2  Davat" pitchFamily="2" charset="-78"/>
              </a:rPr>
            </a:br>
            <a:r>
              <a:rPr lang="fa-IR" sz="1800" dirty="0">
                <a:cs typeface="2  Davat" pitchFamily="2" charset="-78"/>
              </a:rPr>
              <a:t>همچنین هشدار اولیه، رفتار صحیح پرسنل بیمارستان در مواجهه با زلزله، ارتقاء فرهنگ ایمنی و ایجاد همکاری در مواجه با بحران، چگونه تخلیه اضطراری از دیگر اهداف این مانور بوده است.</a:t>
            </a:r>
            <a:br>
              <a:rPr lang="fa-IR" sz="1800" dirty="0">
                <a:cs typeface="2  Davat" pitchFamily="2" charset="-78"/>
              </a:rPr>
            </a:br>
            <a:r>
              <a:rPr lang="fa-IR" sz="1800" dirty="0">
                <a:cs typeface="2  Davat" pitchFamily="2" charset="-78"/>
              </a:rPr>
              <a:t>لازم به ذکراست آموزش های کاربردی جهت حفظ امنیت کارکنان بصورت چهره به چهره و عملی در بخش های درمانی و اداری انجام گرفت</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53136"/>
            <a:ext cx="3275856" cy="22081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484871"/>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2367136"/>
            <a:ext cx="436510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328218"/>
            <a:ext cx="477433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832" y="4614218"/>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013114"/>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8418721" cy="792162"/>
          </a:xfrm>
        </p:spPr>
        <p:txBody>
          <a:bodyPr/>
          <a:lstStyle/>
          <a:p>
            <a:pPr algn="r"/>
            <a:r>
              <a:rPr lang="fa-IR" sz="1600" dirty="0" smtClean="0">
                <a:cs typeface="2  Davat" pitchFamily="2" charset="-78"/>
              </a:rPr>
              <a:t>صبح روز </a:t>
            </a:r>
            <a:r>
              <a:rPr lang="fa-IR" sz="1600" dirty="0">
                <a:cs typeface="2  Davat" pitchFamily="2" charset="-78"/>
              </a:rPr>
              <a:t>16آذرماه سال جاری، مانور دور میزی مدیریت بحران (مانور فراخوان چارت </a:t>
            </a:r>
            <a:r>
              <a:rPr lang="fa-IR" sz="1600" dirty="0" smtClean="0">
                <a:cs typeface="2  Davat" pitchFamily="2" charset="-78"/>
              </a:rPr>
              <a:t> فرماندهی حادثه )با </a:t>
            </a:r>
            <a:r>
              <a:rPr lang="fa-IR" sz="1600" dirty="0">
                <a:cs typeface="2  Davat" pitchFamily="2" charset="-78"/>
              </a:rPr>
              <a:t>حضور دکتر هومن رفیعی- رئیس بیمارستان، کارشناسان محترم مرکز مدیریت بحران و پدافند غیرعامل بیمارستان و اعضای چارت فرماندهی حادثه بیمارستان در دفتر ریاست مرکز برگزار گردید.</a:t>
            </a:r>
            <a:br>
              <a:rPr lang="fa-IR" sz="1600" dirty="0">
                <a:cs typeface="2  Davat" pitchFamily="2" charset="-78"/>
              </a:rPr>
            </a:br>
            <a:r>
              <a:rPr lang="fa-IR" sz="1600" dirty="0">
                <a:cs typeface="2  Davat" pitchFamily="2" charset="-78"/>
              </a:rPr>
              <a:t>درابتدای این جلسه دکترهومن رفیعی به مواردی مانند حفظ خونسردی حین بحران، وجود فرایندی جهت جذب نیروهای داوطلب حین بحران ، دقت در دادن اطلاعات به افراد حقیقی و حقوقی امن و برقراری ارتباط موثر به مرکز فرماندهی حادثه دانشگاه تاکید نمودند.</a:t>
            </a:r>
            <a:br>
              <a:rPr lang="fa-IR" sz="1600" dirty="0">
                <a:cs typeface="2  Davat" pitchFamily="2" charset="-78"/>
              </a:rPr>
            </a:br>
            <a:r>
              <a:rPr lang="fa-IR" sz="1600" dirty="0">
                <a:cs typeface="2  Davat" pitchFamily="2" charset="-78"/>
              </a:rPr>
              <a:t>در این جلسه اعضای چارت طبق رنگ جلیقه مربوطه خود شرح وظایف خود را تحویل و مرور نمودند . طلعت غلامین- دبیر کمیته بحران بیمارستان توضیحاتی در خصوص چارت فرماندهی حادثه، تریاژ استارت، انواع تخلیه شرح وظایف اعضای چارت ارائه نمود.سپس سناریو های احتمالی حوادثث ترافیکی، بحران پشه آئدس، ورود مصدومین با حجم بالا به اورژانس قرائت گردید.</a:t>
            </a:r>
            <a:br>
              <a:rPr lang="fa-IR" sz="1600" dirty="0">
                <a:cs typeface="2  Davat" pitchFamily="2" charset="-78"/>
              </a:rPr>
            </a:br>
            <a:r>
              <a:rPr lang="fa-IR" sz="1600" dirty="0">
                <a:cs typeface="2  Davat" pitchFamily="2" charset="-78"/>
              </a:rPr>
              <a:t>سپس اعضای چارت به بیان چالش ها ی موجود در حیطه شرح وظایف خود پرداختند.</a:t>
            </a:r>
            <a:endParaRPr lang="en-US" sz="1600" dirty="0">
              <a:cs typeface="2  Davat" pitchFamily="2" charset="-78"/>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50"/>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427235"/>
            <a:ext cx="3275856" cy="241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9" y="4653136"/>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2852936"/>
            <a:ext cx="4581128" cy="19259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36" y="2852936"/>
            <a:ext cx="4270932" cy="19259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4653136"/>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394794"/>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688" y="188640"/>
            <a:ext cx="7133641" cy="1872208"/>
          </a:xfrm>
        </p:spPr>
        <p:txBody>
          <a:bodyPr/>
          <a:lstStyle/>
          <a:p>
            <a:pPr algn="r"/>
            <a:r>
              <a:rPr lang="fa-IR" sz="1800" dirty="0" smtClean="0">
                <a:cs typeface="2  Davat" pitchFamily="2" charset="-78"/>
              </a:rPr>
              <a:t>صبح روز </a:t>
            </a:r>
            <a:r>
              <a:rPr lang="fa-IR" sz="1800" dirty="0">
                <a:cs typeface="2  Davat" pitchFamily="2" charset="-78"/>
              </a:rPr>
              <a:t>28 آبان سال1403، ارزیابان ادواری اعتبار بخشی دانشگاه علوم پزشکی گیلان (جهت آمادگی ششمین دوره اعتبار بخشی) از بیمارستان شهید بهشتی بندرانزلی بازدید نمودند.</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 در این بازدید که از کلیه بخش های بالینی، پاراکلینیکی،اداری و پشتیبانی انجام گرفت، ضمن بررسی کیفیت خدمت رسانی به بیماران، به بررسی سنجه های ادواری اعتبار بخشی پرداخته شد</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59" y="2136651"/>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333" y="4422651"/>
            <a:ext cx="3898667"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8459" y="2136651"/>
            <a:ext cx="5605541"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3" y="4422652"/>
            <a:ext cx="523875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646850"/>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2443" y="750024"/>
            <a:ext cx="8110538" cy="792162"/>
          </a:xfrm>
        </p:spPr>
        <p:txBody>
          <a:bodyPr/>
          <a:lstStyle/>
          <a:p>
            <a:pPr algn="r"/>
            <a:r>
              <a:rPr lang="fa-IR" sz="2000" dirty="0" smtClean="0">
                <a:cs typeface="2  Davat" pitchFamily="2" charset="-78"/>
              </a:rPr>
              <a:t>ظهر روز </a:t>
            </a:r>
            <a:r>
              <a:rPr lang="fa-IR" sz="2000" dirty="0">
                <a:cs typeface="2  Davat" pitchFamily="2" charset="-78"/>
              </a:rPr>
              <a:t>29 دی ماه سال جاری، مانور قطع برق با حضور اعضاء کمیته بحران جهت بررسی عملکرد صحیح ژنراتور حین بحران داخلی قطع برق  در اتاق ژنراتور این مرکز انجام گرفت.</a:t>
            </a:r>
            <a:br>
              <a:rPr lang="fa-IR" sz="2000" dirty="0">
                <a:cs typeface="2  Davat" pitchFamily="2" charset="-78"/>
              </a:rPr>
            </a:br>
            <a:r>
              <a:rPr lang="fa-IR" sz="2000" dirty="0">
                <a:cs typeface="2  Davat" pitchFamily="2" charset="-78"/>
              </a:rPr>
              <a:t/>
            </a:r>
            <a:br>
              <a:rPr lang="fa-IR" sz="2000" dirty="0">
                <a:cs typeface="2  Davat" pitchFamily="2" charset="-78"/>
              </a:rPr>
            </a:br>
            <a:r>
              <a:rPr lang="fa-IR" sz="2000" dirty="0">
                <a:cs typeface="2  Davat" pitchFamily="2" charset="-78"/>
              </a:rPr>
              <a:t>در این بازدید به بررسی مشکلات مربوط به سرویس دوره ای ژنراتورها توسط مهندس اصغرنیا- مسئول تاسیسات مرکز مورد بررسی قرار گرفت</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0" y="2261272"/>
            <a:ext cx="552019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418855"/>
            <a:ext cx="3545117" cy="24166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549485"/>
            <a:ext cx="5696229"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822399"/>
      </p:ext>
    </p:extLst>
  </p:cSld>
  <p:clrMapOvr>
    <a:masterClrMapping/>
  </p:clrMapOvr>
  <p:transition>
    <p:wipe dir="r"/>
  </p:transition>
</p:sld>
</file>

<file path=ppt/theme/theme1.xml><?xml version="1.0" encoding="utf-8"?>
<a:theme xmlns:a="http://schemas.openxmlformats.org/drawingml/2006/main" name="circles">
  <a:themeElements>
    <a:clrScheme name="circles 2">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fontScheme name="circ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ircles 1">
        <a:dk1>
          <a:srgbClr val="005A58"/>
        </a:dk1>
        <a:lt1>
          <a:srgbClr val="FFFFFF"/>
        </a:lt1>
        <a:dk2>
          <a:srgbClr val="008080"/>
        </a:dk2>
        <a:lt2>
          <a:srgbClr val="FFFFCD"/>
        </a:lt2>
        <a:accent1>
          <a:srgbClr val="006462"/>
        </a:accent1>
        <a:accent2>
          <a:srgbClr val="008080"/>
        </a:accent2>
        <a:accent3>
          <a:srgbClr val="AAC0C0"/>
        </a:accent3>
        <a:accent4>
          <a:srgbClr val="DADADA"/>
        </a:accent4>
        <a:accent5>
          <a:srgbClr val="AAB8B7"/>
        </a:accent5>
        <a:accent6>
          <a:srgbClr val="007373"/>
        </a:accent6>
        <a:hlink>
          <a:srgbClr val="00ACA8"/>
        </a:hlink>
        <a:folHlink>
          <a:srgbClr val="004442"/>
        </a:folHlink>
      </a:clrScheme>
      <a:clrMap bg1="dk2" tx1="lt1" bg2="dk1" tx2="lt2" accent1="accent1" accent2="accent2" accent3="accent3" accent4="accent4" accent5="accent5" accent6="accent6" hlink="hlink" folHlink="folHlink"/>
    </a:extraClrScheme>
    <a:extraClrScheme>
      <a:clrScheme name="circles 2">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clrMap bg1="dk2" tx1="lt1" bg2="dk1" tx2="lt2" accent1="accent1" accent2="accent2" accent3="accent3" accent4="accent4" accent5="accent5" accent6="accent6" hlink="hlink" folHlink="folHlink"/>
    </a:extraClrScheme>
    <a:extraClrScheme>
      <a:clrScheme name="circles 3">
        <a:dk1>
          <a:srgbClr val="000000"/>
        </a:dk1>
        <a:lt1>
          <a:srgbClr val="FFDBA6"/>
        </a:lt1>
        <a:dk2>
          <a:srgbClr val="FFFFFF"/>
        </a:dk2>
        <a:lt2>
          <a:srgbClr val="FFAC31"/>
        </a:lt2>
        <a:accent1>
          <a:srgbClr val="FF9900"/>
        </a:accent1>
        <a:accent2>
          <a:srgbClr val="FFCC80"/>
        </a:accent2>
        <a:accent3>
          <a:srgbClr val="FFEAD0"/>
        </a:accent3>
        <a:accent4>
          <a:srgbClr val="000000"/>
        </a:accent4>
        <a:accent5>
          <a:srgbClr val="FFCAAA"/>
        </a:accent5>
        <a:accent6>
          <a:srgbClr val="E7B973"/>
        </a:accent6>
        <a:hlink>
          <a:srgbClr val="E68A00"/>
        </a:hlink>
        <a:folHlink>
          <a:srgbClr val="FF6600"/>
        </a:folHlink>
      </a:clrScheme>
      <a:clrMap bg1="lt1" tx1="dk1" bg2="lt2" tx2="dk2" accent1="accent1" accent2="accent2" accent3="accent3" accent4="accent4" accent5="accent5" accent6="accent6" hlink="hlink" folHlink="folHlink"/>
    </a:extraClrScheme>
    <a:extraClrScheme>
      <a:clrScheme name="circles 4">
        <a:dk1>
          <a:srgbClr val="66CCCC"/>
        </a:dk1>
        <a:lt1>
          <a:srgbClr val="FFFFFF"/>
        </a:lt1>
        <a:dk2>
          <a:srgbClr val="2E6B6B"/>
        </a:dk2>
        <a:lt2>
          <a:srgbClr val="2E6B6B"/>
        </a:lt2>
        <a:accent1>
          <a:srgbClr val="45A3A1"/>
        </a:accent1>
        <a:accent2>
          <a:srgbClr val="9ADEDC"/>
        </a:accent2>
        <a:accent3>
          <a:srgbClr val="ADBABA"/>
        </a:accent3>
        <a:accent4>
          <a:srgbClr val="DADADA"/>
        </a:accent4>
        <a:accent5>
          <a:srgbClr val="B0CECD"/>
        </a:accent5>
        <a:accent6>
          <a:srgbClr val="8BC9C7"/>
        </a:accent6>
        <a:hlink>
          <a:srgbClr val="B3E6E6"/>
        </a:hlink>
        <a:folHlink>
          <a:srgbClr val="33CCCC"/>
        </a:folHlink>
      </a:clrScheme>
      <a:clrMap bg1="dk2" tx1="lt1" bg2="dk1" tx2="lt2" accent1="accent1" accent2="accent2" accent3="accent3" accent4="accent4" accent5="accent5" accent6="accent6" hlink="hlink" folHlink="folHlink"/>
    </a:extraClrScheme>
    <a:extraClrScheme>
      <a:clrScheme name="circles 5">
        <a:dk1>
          <a:srgbClr val="B3CCE6"/>
        </a:dk1>
        <a:lt1>
          <a:srgbClr val="FFFFFF"/>
        </a:lt1>
        <a:dk2>
          <a:srgbClr val="6698CC"/>
        </a:dk2>
        <a:lt2>
          <a:srgbClr val="FFFFFF"/>
        </a:lt2>
        <a:accent1>
          <a:srgbClr val="336599"/>
        </a:accent1>
        <a:accent2>
          <a:srgbClr val="2E4C6B"/>
        </a:accent2>
        <a:accent3>
          <a:srgbClr val="B8CAE2"/>
        </a:accent3>
        <a:accent4>
          <a:srgbClr val="DADADA"/>
        </a:accent4>
        <a:accent5>
          <a:srgbClr val="ADB8CA"/>
        </a:accent5>
        <a:accent6>
          <a:srgbClr val="294460"/>
        </a:accent6>
        <a:hlink>
          <a:srgbClr val="0B54A3"/>
        </a:hlink>
        <a:folHlink>
          <a:srgbClr val="0B73E0"/>
        </a:folHlink>
      </a:clrScheme>
      <a:clrMap bg1="dk2" tx1="lt1" bg2="dk1" tx2="lt2" accent1="accent1" accent2="accent2" accent3="accent3" accent4="accent4" accent5="accent5" accent6="accent6" hlink="hlink" folHlink="folHlink"/>
    </a:extraClrScheme>
    <a:extraClrScheme>
      <a:clrScheme name="circles 6">
        <a:dk1>
          <a:srgbClr val="496B2E"/>
        </a:dk1>
        <a:lt1>
          <a:srgbClr val="CCE3B5"/>
        </a:lt1>
        <a:dk2>
          <a:srgbClr val="619933"/>
        </a:dk2>
        <a:lt2>
          <a:srgbClr val="F2F8ED"/>
        </a:lt2>
        <a:accent1>
          <a:srgbClr val="94CC66"/>
        </a:accent1>
        <a:accent2>
          <a:srgbClr val="FFFFFF"/>
        </a:accent2>
        <a:accent3>
          <a:srgbClr val="E2EFD7"/>
        </a:accent3>
        <a:accent4>
          <a:srgbClr val="3D5A26"/>
        </a:accent4>
        <a:accent5>
          <a:srgbClr val="C8E2B8"/>
        </a:accent5>
        <a:accent6>
          <a:srgbClr val="E7E7E7"/>
        </a:accent6>
        <a:hlink>
          <a:srgbClr val="4891EA"/>
        </a:hlink>
        <a:folHlink>
          <a:srgbClr val="7AAFF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4723</TotalTime>
  <Words>867</Words>
  <Application>Microsoft Office PowerPoint</Application>
  <PresentationFormat>On-screen Show (4:3)</PresentationFormat>
  <Paragraphs>31</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circles</vt:lpstr>
      <vt:lpstr>گزارش عملکرد کارشناس هماهنگ کننده ایمنی بیمار بیمارستان شهید بهشتی بندر انزلی سه ماهه سوم 1403</vt:lpstr>
      <vt:lpstr>صبح اروز دوم آبان ماه سال1403، جلسه سنجه خوانی با حضورسرپرستاران بخش های بالینی و مسئول درمانگاه تخصصی برگزار گردید.  در این جلسه خانم غلامین به بررسی سنجه های عمومی اعتباربخشی پرداخت.خانم کاظمی نیز به مرور دستورالعمل های مربوطه پرداخت.پس از بحث و تبادل نظر توسط حاضرین ، رایزنی های لازم جهت حل مشکلات صورت گرفت</vt:lpstr>
      <vt:lpstr>PowerPoint Presentation</vt:lpstr>
      <vt:lpstr>روز دهم آبان سال1402، بازدید میدانی از محوطه بیمارستان، اکسیژن ساز، انبار دارویی، ژنراتور تاسیسات  توسط کارشناس ایمنی و بحران بلایا /مترون انجام گرفت.</vt:lpstr>
      <vt:lpstr>روز11 آبان ماه سال1403، در جهت بهبود کیفیت خدمت رسانی به بیماران، راند ایمنی از بخش داخلی توسط طلعت غلامین- کارشناس ایمنی بیمارستان انجام گرفت. در این بازدید به بررسی موارد زیر پرداخته شد: 1- ثبت ابزارهای ارزیابی بیمار درگزارشات 2- وجود دستبندهای شناسایی 3- رعایت کد گذاری دستبندهای شناسایی 4- جداسازی داروهای هشداربالا  و مشابه 5- فرم های ایمنی گزارش خطا و 28گانه 6- شناسایی فعال بیماران 7- ارزیابی اجرایی پروتوکل هموویژلانس 8-بررسی داروهای یحچالی و چینش یخچالی 9- برچسب گذاری داروهای مولتیپل دوز</vt:lpstr>
      <vt:lpstr>صبح روز14آبان ماه سال جاری، مانور پناهگیری و تخلیه حین زلزله با هدف ایجاد آمادگی، سنجش واکنش سریع تیم مدیریت بحران و پرسنل بیمارستان بندرانزلی در زمان وقوع زلزله با حضور کارشناسان سازمان هلال احمر انجام گرفت. همچنین هشدار اولیه، رفتار صحیح پرسنل بیمارستان در مواجهه با زلزله، ارتقاء فرهنگ ایمنی و ایجاد همکاری در مواجه با بحران، چگونه تخلیه اضطراری از دیگر اهداف این مانور بوده است. لازم به ذکراست آموزش های کاربردی جهت حفظ امنیت کارکنان بصورت چهره به چهره و عملی در بخش های درمانی و اداری انجام گرفت</vt:lpstr>
      <vt:lpstr>صبح روز 16آذرماه سال جاری، مانور دور میزی مدیریت بحران (مانور فراخوان چارت  فرماندهی حادثه )با حضور دکتر هومن رفیعی- رئیس بیمارستان، کارشناسان محترم مرکز مدیریت بحران و پدافند غیرعامل بیمارستان و اعضای چارت فرماندهی حادثه بیمارستان در دفتر ریاست مرکز برگزار گردید. درابتدای این جلسه دکترهومن رفیعی به مواردی مانند حفظ خونسردی حین بحران، وجود فرایندی جهت جذب نیروهای داوطلب حین بحران ، دقت در دادن اطلاعات به افراد حقیقی و حقوقی امن و برقراری ارتباط موثر به مرکز فرماندهی حادثه دانشگاه تاکید نمودند. در این جلسه اعضای چارت طبق رنگ جلیقه مربوطه خود شرح وظایف خود را تحویل و مرور نمودند . طلعت غلامین- دبیر کمیته بحران بیمارستان توضیحاتی در خصوص چارت فرماندهی حادثه، تریاژ استارت، انواع تخلیه شرح وظایف اعضای چارت ارائه نمود.سپس سناریو های احتمالی حوادثث ترافیکی، بحران پشه آئدس، ورود مصدومین با حجم بالا به اورژانس قرائت گردید. سپس اعضای چارت به بیان چالش ها ی موجود در حیطه شرح وظایف خود پرداختند.</vt:lpstr>
      <vt:lpstr>صبح روز 28 آبان سال1403، ارزیابان ادواری اعتبار بخشی دانشگاه علوم پزشکی گیلان (جهت آمادگی ششمین دوره اعتبار بخشی) از بیمارستان شهید بهشتی بندرانزلی بازدید نمودند.   در این بازدید که از کلیه بخش های بالینی، پاراکلینیکی،اداری و پشتیبانی انجام گرفت، ضمن بررسی کیفیت خدمت رسانی به بیماران، به بررسی سنجه های ادواری اعتبار بخشی پرداخته شد</vt:lpstr>
      <vt:lpstr>ظهر روز 29 دی ماه سال جاری، مانور قطع برق با حضور اعضاء کمیته بحران جهت بررسی عملکرد صحیح ژنراتور حین بحران داخلی قطع برق  در اتاق ژنراتور این مرکز انجام گرفت.  در این بازدید به بررسی مشکلات مربوط به سرویس دوره ای ژنراتورها توسط مهندس اصغرنیا- مسئول تاسیسات مرکز مورد بررسی قرار گرفت</vt:lpstr>
      <vt:lpstr>ظهر روز اول آذر ماه سال جاری در راستای هفته پدافند غیرعامل  مانور آتش نشانی جهت آمادگی کلیه پرسنل، در بحران های داخلی و حریق توسط کارشناسان سازمان آتش نشانی بصورت عملی توسط پرسنل درمانی و اداری در محوطه بیمارستان انجام گرفت.</vt:lpstr>
      <vt:lpstr>روز چهارم آذر ماه سال جاری، با حضور دکتر هومن رفیعی- ریاست بیمارستان و تیم اجرایی بازدید  مدیریتی م ایمنی از قسمت های منابع حیاتی بیمارستان از جمله منبع آب، منبع سوخت و اکسیژن سازها انجام گرفت .</vt:lpstr>
      <vt:lpstr>روز چهارم آذر ماه سال جاری، جلسه بررسی نحوه  عملکرد اتاق عمل و اتوکلاو با حضور مترون /کارشناس ایمنی/ کارشناس کنترل عفونت  در دفتر مدیریت خدمات پرستاری برگزار گردید.  دراین جلسه به بررسی مواردی از قبیل استریلازاسیون ست های اتاق عمل، گندزدایی، شستشو،اولویت بندی کمبودها و...پرداخته شد</vt:lpstr>
      <vt:lpstr>روز چهارم آذرماه سال جاری، جلسه کمیته اخلاق بالینی با حضور دکتر علی عرفانی- مدیر بیمارستان و اعضاء در دفتر ریاست این مرکز برگزار گردید.   در ابتدای این جلسه آمنه معینی- کارشناس مسئول بهبود کیفیت در خصوص وظایف کمیته اخلاق بالینی به ارائه توضیحاتی در مورد برنامه ریزی و راهبری، پایش و نظارت، آموزش و پژوهش، ارائه خدمت ، سنجه های حمایت از گیرنده خدمت و... پرداخت.   در این جلسه پس از بحث و تبادل نظر توسط حاظرین به بررسی و پیگیری سنجه های حقوق گیرندگان خدمت پرداخته شد</vt:lpstr>
      <vt:lpstr>روزپنجم آذر ماه سال جاری، آموزش به پرسنل جدیدالورود در حیطه آموزش به بیمار توسط طلعت غلامین- کارشناس ایمنی بیمار انجام گرفت.  در این جلسه آموزشی به شرح و توضیح مواردی از قبیل هموویژولانس، داروهای پرخطر، ترالی احیاء، شناسایی فعال، دستورالعمل های نمونه گیری و...پرداخته شد</vt:lpstr>
      <vt:lpstr>روز پنجم آذر سال جاری، کارشناسان دفتر پرستاری طی بازدیدی به بررسی امکانات آمبولانس های این مرکز درمانی پرداختند. در این بازدید نواقص و کمبود های تجهیزاتی و دارویی چک شد و جایگزین گردید موارد مورد نیاز استریل به واحد اتوکلاو ارسال گردید و تاکیدات لازم جهت انجام داده شد.</vt:lpstr>
      <vt:lpstr>روز ششم آذر ماه سال جاری، راند میدانی  با حضور مترون /کارشناس ایمنی /کارشناس کنترل عفونت و سوپروایزر اموزشی  از واحد اتوکلاو در جهت بررسی  نحوه اتوکلاو پگ وسایل و نحوه استریل پگ ها پرداخته شد و نواقص این حیطه بررسی گردید برنامه ریزی جهت نظافت و شستشوی ست ها ،چینش ست ها ،استاندارد سازی دمای نگهداری محل نگهداری ست ها ..... صورت گرفت .</vt:lpstr>
      <vt:lpstr>روز هشتم آذر ماه سال جاری، راند منتور آموزشی با حضور سوپر وایزر آموزشی و کارشناس ایمنی بیمارستان شهید بهشتی بندرنزلی از بخش های جراحی زنان، جراحی مردان، زایشگاه، آی سی یو ، سی سی یو انجام گرفت  در این راند به بازآموزی موارد زیر پرداخته شد:  1-ترالی اورژانس و جایگاه داروها و تجهیزات، سایز و فلوی آنژیوکت  2- مدیریت درد و ثبت آن به عنوان پنجمین علائم حیاتی  3-تقویم آموزشی و سیاست آموزش به پرسنل  4- داروهای پرخطر هشدار بالا و ستاره دار  5-آموزش فرآیند صحیح تحویل جسد  6- هموویژیلانس</vt:lpstr>
      <vt:lpstr>روز 11آذر ماه سال جاری، جلسه کمیته پایش و بهبود کیفیت با دستور جلسه بررسی سنجه های مراقبت های عمومی بالینی، حاد، جراحی، بلوک زایمان، اورژانس و مشکلات اجرایی برخی از سنجه ها در دفتر ریاست مرکزبرگزار گردید. دراین جلسه که با حضور کارشناسان دفترپرستاری و سرپرستاران برگزار گردید، آمنه معینی- کارشناس بهبود کیفیت مرکز ضمن بررسی شاخص ها ی مربوطه ،  نتیجه گزارش بازدید ادواری کارشناسان ستادی را قرائت نمود. در ادامه خانم غلامین به بیان چالش های مشاهده شده در حیطه ایمنی بیمار پرداخت  با حضور حاظرین در جلسه با رعایت اولویت ها جهت حل مشکلات و کمبودها، تصمیمات لازم اتخاذ گردید</vt:lpstr>
      <vt:lpstr>روز 12 آذر سال 1403، جلسه سنجه خوانی با حضور سوپروایزرین دفتر پرستاری و ماما مسئول بخش زایشگاه در دفتر مدیریت خدمات پرستاری برگزار گردید. در این جلسه ضمن مرور سنجه های اعتبار بخشی پیشرو، به بررسی مشکلات و نیازمندی های این بخش پرداخته شد</vt:lpstr>
      <vt:lpstr>روز 19 آذر ماه سال جاری، راند منتور آموزشی با حضور سوپر وایزر آموزشی و کارشناس ایمنی بیمارستان شهید بهشتی بندرنزلی از بخش های داخلی ، اطفال و اورژانس انجام گرفت. در این راند موارد زیر آموزش داده شد : 1- ترالی اورژانس و جایگاه داروها و تجهیزات و سایز و فلوی آنژیوکت 2-مدیریت درد و ثبت آن به عنوان پنجمین علائم حیاتی 3-تقویم آموزشی و سیاست آموزش به پرسنل 4- داروهای پرخطر  هشدار بالا و ستاره دار 5-آموزش فرایند صحیح تحویل جسد 6- هموویژیلانس</vt:lpstr>
      <vt:lpstr>PowerPoint Presentation</vt:lpstr>
      <vt:lpstr>PowerPoint Presentation</vt:lpstr>
    </vt:vector>
  </TitlesOfParts>
  <Company>Presentation Magazine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Circles Purple template</dc:title>
  <dc:creator>Presentation Magazine</dc:creator>
  <cp:lastModifiedBy>Gholamin</cp:lastModifiedBy>
  <cp:revision>286</cp:revision>
  <dcterms:created xsi:type="dcterms:W3CDTF">2005-04-26T09:52:17Z</dcterms:created>
  <dcterms:modified xsi:type="dcterms:W3CDTF">2024-12-30T05:24:29Z</dcterms:modified>
</cp:coreProperties>
</file>